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8" r:id="rId3"/>
    <p:sldId id="259" r:id="rId4"/>
    <p:sldId id="260" r:id="rId5"/>
    <p:sldId id="262" r:id="rId6"/>
    <p:sldId id="263" r:id="rId7"/>
    <p:sldId id="264" r:id="rId8"/>
    <p:sldId id="265" r:id="rId9"/>
    <p:sldId id="266" r:id="rId10"/>
    <p:sldId id="267" r:id="rId11"/>
    <p:sldId id="268" r:id="rId12"/>
    <p:sldId id="269" r:id="rId13"/>
    <p:sldId id="261" r:id="rId14"/>
    <p:sldId id="273" r:id="rId15"/>
    <p:sldId id="270" r:id="rId16"/>
    <p:sldId id="272"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60" y="1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1T15:14:37.261"/>
    </inkml:context>
    <inkml:brush xml:id="br0">
      <inkml:brushProperty name="width" value="0.1" units="cm"/>
      <inkml:brushProperty name="height" value="0.1" units="cm"/>
      <inkml:brushProperty name="color" value="#AB008B"/>
    </inkml:brush>
  </inkml:definitions>
  <inkml:trace contextRef="#ctx0" brushRef="#br0">0 0 4480,'44'3'1760,"-18"-3"-1376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1T15:15:32.928"/>
    </inkml:context>
    <inkml:brush xml:id="br0">
      <inkml:brushProperty name="width" value="0.1" units="cm"/>
      <inkml:brushProperty name="height" value="0.1" units="cm"/>
      <inkml:brushProperty name="color" value="#004F8B"/>
    </inkml:brush>
  </inkml:definitions>
  <inkml:trace contextRef="#ctx0" brushRef="#br0">8 15 896,'0'-7'416,"0"11"-320,-3-13 416,-2 6 192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1T15:28:06.701"/>
    </inkml:context>
    <inkml:brush xml:id="br0">
      <inkml:brushProperty name="width" value="0.1" units="cm"/>
      <inkml:brushProperty name="height" value="0.1" units="cm"/>
      <inkml:brushProperty name="color" value="#66CC00"/>
    </inkml:brush>
  </inkml:definitions>
  <inkml:trace contextRef="#ctx0" brushRef="#br0">117 0 640,'-52'31'352,"30"-15"-288,-4 10 0,19-14 32,-2-1-416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F09CF1-B8F5-4E09-BF69-5A8A920952E1}" type="datetimeFigureOut">
              <a:rPr lang="en-US" smtClean="0"/>
              <a:t>6/4/2024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8E921A-6DD6-4623-BAE7-1AD3262AA7F8}" type="slidenum">
              <a:rPr lang="en-US" smtClean="0"/>
              <a:t>‹#›</a:t>
            </a:fld>
            <a:endParaRPr lang="en-US"/>
          </a:p>
        </p:txBody>
      </p:sp>
    </p:spTree>
    <p:extLst>
      <p:ext uri="{BB962C8B-B14F-4D97-AF65-F5344CB8AC3E}">
        <p14:creationId xmlns:p14="http://schemas.microsoft.com/office/powerpoint/2010/main" val="3674833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8E921A-6DD6-4623-BAE7-1AD3262AA7F8}" type="slidenum">
              <a:rPr lang="en-US" smtClean="0"/>
              <a:t>1</a:t>
            </a:fld>
            <a:endParaRPr lang="en-US"/>
          </a:p>
        </p:txBody>
      </p:sp>
    </p:spTree>
    <p:extLst>
      <p:ext uri="{BB962C8B-B14F-4D97-AF65-F5344CB8AC3E}">
        <p14:creationId xmlns:p14="http://schemas.microsoft.com/office/powerpoint/2010/main" val="21054764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8DA18-01BB-429F-7294-6F331655B0B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D8D8446-DD2D-136E-65B5-A8EEA83C23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C3A0440-FD64-4A4D-1DCD-EAF81F99F63C}"/>
              </a:ext>
            </a:extLst>
          </p:cNvPr>
          <p:cNvSpPr>
            <a:spLocks noGrp="1"/>
          </p:cNvSpPr>
          <p:nvPr>
            <p:ph type="dt" sz="half" idx="10"/>
          </p:nvPr>
        </p:nvSpPr>
        <p:spPr/>
        <p:txBody>
          <a:bodyPr/>
          <a:lstStyle/>
          <a:p>
            <a:fld id="{7401461A-CF57-4619-8544-634971464F61}" type="datetimeFigureOut">
              <a:rPr lang="en-US" smtClean="0"/>
              <a:t>6/4/2024</a:t>
            </a:fld>
            <a:endParaRPr lang="en-US"/>
          </a:p>
        </p:txBody>
      </p:sp>
      <p:sp>
        <p:nvSpPr>
          <p:cNvPr id="5" name="Footer Placeholder 4">
            <a:extLst>
              <a:ext uri="{FF2B5EF4-FFF2-40B4-BE49-F238E27FC236}">
                <a16:creationId xmlns:a16="http://schemas.microsoft.com/office/drawing/2014/main" id="{79B90AB2-190A-F423-9187-38C6CBBF5A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52A89A-9CE3-24EB-7C63-BE84955F1D66}"/>
              </a:ext>
            </a:extLst>
          </p:cNvPr>
          <p:cNvSpPr>
            <a:spLocks noGrp="1"/>
          </p:cNvSpPr>
          <p:nvPr>
            <p:ph type="sldNum" sz="quarter" idx="12"/>
          </p:nvPr>
        </p:nvSpPr>
        <p:spPr/>
        <p:txBody>
          <a:bodyPr/>
          <a:lstStyle/>
          <a:p>
            <a:fld id="{8CFE32A9-8FED-4860-A076-BDD978634F1F}" type="slidenum">
              <a:rPr lang="en-US" smtClean="0"/>
              <a:t>‹#›</a:t>
            </a:fld>
            <a:endParaRPr lang="en-US"/>
          </a:p>
        </p:txBody>
      </p:sp>
    </p:spTree>
    <p:extLst>
      <p:ext uri="{BB962C8B-B14F-4D97-AF65-F5344CB8AC3E}">
        <p14:creationId xmlns:p14="http://schemas.microsoft.com/office/powerpoint/2010/main" val="2274862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F79A9-B797-ABD2-8C44-81FE9F2774C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D3B001-2BF4-A5DD-FD86-6470DF3025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F4D3B6-64D9-8433-2315-37E2D28826ED}"/>
              </a:ext>
            </a:extLst>
          </p:cNvPr>
          <p:cNvSpPr>
            <a:spLocks noGrp="1"/>
          </p:cNvSpPr>
          <p:nvPr>
            <p:ph type="dt" sz="half" idx="10"/>
          </p:nvPr>
        </p:nvSpPr>
        <p:spPr/>
        <p:txBody>
          <a:bodyPr/>
          <a:lstStyle/>
          <a:p>
            <a:fld id="{7401461A-CF57-4619-8544-634971464F61}" type="datetimeFigureOut">
              <a:rPr lang="en-US" smtClean="0"/>
              <a:t>6/4/2024</a:t>
            </a:fld>
            <a:endParaRPr lang="en-US"/>
          </a:p>
        </p:txBody>
      </p:sp>
      <p:sp>
        <p:nvSpPr>
          <p:cNvPr id="5" name="Footer Placeholder 4">
            <a:extLst>
              <a:ext uri="{FF2B5EF4-FFF2-40B4-BE49-F238E27FC236}">
                <a16:creationId xmlns:a16="http://schemas.microsoft.com/office/drawing/2014/main" id="{6043EDFE-9030-5363-9277-3FCC7A1A3E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25F26E-866E-F09D-954A-C1E7792525A1}"/>
              </a:ext>
            </a:extLst>
          </p:cNvPr>
          <p:cNvSpPr>
            <a:spLocks noGrp="1"/>
          </p:cNvSpPr>
          <p:nvPr>
            <p:ph type="sldNum" sz="quarter" idx="12"/>
          </p:nvPr>
        </p:nvSpPr>
        <p:spPr/>
        <p:txBody>
          <a:bodyPr/>
          <a:lstStyle/>
          <a:p>
            <a:fld id="{8CFE32A9-8FED-4860-A076-BDD978634F1F}" type="slidenum">
              <a:rPr lang="en-US" smtClean="0"/>
              <a:t>‹#›</a:t>
            </a:fld>
            <a:endParaRPr lang="en-US"/>
          </a:p>
        </p:txBody>
      </p:sp>
    </p:spTree>
    <p:extLst>
      <p:ext uri="{BB962C8B-B14F-4D97-AF65-F5344CB8AC3E}">
        <p14:creationId xmlns:p14="http://schemas.microsoft.com/office/powerpoint/2010/main" val="2523014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E84A73-661F-A1FD-5290-287ADE66370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67E7C64-E3C9-B207-DB81-CF5D805E90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A501AF-E04E-C10D-8456-3E6785518F82}"/>
              </a:ext>
            </a:extLst>
          </p:cNvPr>
          <p:cNvSpPr>
            <a:spLocks noGrp="1"/>
          </p:cNvSpPr>
          <p:nvPr>
            <p:ph type="dt" sz="half" idx="10"/>
          </p:nvPr>
        </p:nvSpPr>
        <p:spPr/>
        <p:txBody>
          <a:bodyPr/>
          <a:lstStyle/>
          <a:p>
            <a:fld id="{7401461A-CF57-4619-8544-634971464F61}" type="datetimeFigureOut">
              <a:rPr lang="en-US" smtClean="0"/>
              <a:t>6/4/2024</a:t>
            </a:fld>
            <a:endParaRPr lang="en-US"/>
          </a:p>
        </p:txBody>
      </p:sp>
      <p:sp>
        <p:nvSpPr>
          <p:cNvPr id="5" name="Footer Placeholder 4">
            <a:extLst>
              <a:ext uri="{FF2B5EF4-FFF2-40B4-BE49-F238E27FC236}">
                <a16:creationId xmlns:a16="http://schemas.microsoft.com/office/drawing/2014/main" id="{0EB9388F-3E2F-7190-4904-DD16543C91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6EA6E6-5323-A886-5D37-A3F000F4B67E}"/>
              </a:ext>
            </a:extLst>
          </p:cNvPr>
          <p:cNvSpPr>
            <a:spLocks noGrp="1"/>
          </p:cNvSpPr>
          <p:nvPr>
            <p:ph type="sldNum" sz="quarter" idx="12"/>
          </p:nvPr>
        </p:nvSpPr>
        <p:spPr/>
        <p:txBody>
          <a:bodyPr/>
          <a:lstStyle/>
          <a:p>
            <a:fld id="{8CFE32A9-8FED-4860-A076-BDD978634F1F}" type="slidenum">
              <a:rPr lang="en-US" smtClean="0"/>
              <a:t>‹#›</a:t>
            </a:fld>
            <a:endParaRPr lang="en-US"/>
          </a:p>
        </p:txBody>
      </p:sp>
    </p:spTree>
    <p:extLst>
      <p:ext uri="{BB962C8B-B14F-4D97-AF65-F5344CB8AC3E}">
        <p14:creationId xmlns:p14="http://schemas.microsoft.com/office/powerpoint/2010/main" val="1192783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9858C-71BF-732A-8555-F9607805D7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823B46-8876-E05B-5BD1-D6C2AF8E58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A2AF61-25B6-02A2-3B36-66247097B930}"/>
              </a:ext>
            </a:extLst>
          </p:cNvPr>
          <p:cNvSpPr>
            <a:spLocks noGrp="1"/>
          </p:cNvSpPr>
          <p:nvPr>
            <p:ph type="dt" sz="half" idx="10"/>
          </p:nvPr>
        </p:nvSpPr>
        <p:spPr/>
        <p:txBody>
          <a:bodyPr/>
          <a:lstStyle/>
          <a:p>
            <a:fld id="{7401461A-CF57-4619-8544-634971464F61}" type="datetimeFigureOut">
              <a:rPr lang="en-US" smtClean="0"/>
              <a:t>6/4/2024</a:t>
            </a:fld>
            <a:endParaRPr lang="en-US"/>
          </a:p>
        </p:txBody>
      </p:sp>
      <p:sp>
        <p:nvSpPr>
          <p:cNvPr id="5" name="Footer Placeholder 4">
            <a:extLst>
              <a:ext uri="{FF2B5EF4-FFF2-40B4-BE49-F238E27FC236}">
                <a16:creationId xmlns:a16="http://schemas.microsoft.com/office/drawing/2014/main" id="{D3A1FC2E-CD36-B396-8FDB-A73336A5B7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675CE9-2D07-14EE-7409-FB3B87068A51}"/>
              </a:ext>
            </a:extLst>
          </p:cNvPr>
          <p:cNvSpPr>
            <a:spLocks noGrp="1"/>
          </p:cNvSpPr>
          <p:nvPr>
            <p:ph type="sldNum" sz="quarter" idx="12"/>
          </p:nvPr>
        </p:nvSpPr>
        <p:spPr/>
        <p:txBody>
          <a:bodyPr/>
          <a:lstStyle/>
          <a:p>
            <a:fld id="{8CFE32A9-8FED-4860-A076-BDD978634F1F}" type="slidenum">
              <a:rPr lang="en-US" smtClean="0"/>
              <a:t>‹#›</a:t>
            </a:fld>
            <a:endParaRPr lang="en-US"/>
          </a:p>
        </p:txBody>
      </p:sp>
    </p:spTree>
    <p:extLst>
      <p:ext uri="{BB962C8B-B14F-4D97-AF65-F5344CB8AC3E}">
        <p14:creationId xmlns:p14="http://schemas.microsoft.com/office/powerpoint/2010/main" val="1931975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8D474-8EA3-8990-9FAF-86CB09399C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F19D5FF-6487-6241-C7C6-284A32A69B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C5AE5C-9C95-F2C4-DB66-F77BE6D0C239}"/>
              </a:ext>
            </a:extLst>
          </p:cNvPr>
          <p:cNvSpPr>
            <a:spLocks noGrp="1"/>
          </p:cNvSpPr>
          <p:nvPr>
            <p:ph type="dt" sz="half" idx="10"/>
          </p:nvPr>
        </p:nvSpPr>
        <p:spPr/>
        <p:txBody>
          <a:bodyPr/>
          <a:lstStyle/>
          <a:p>
            <a:fld id="{7401461A-CF57-4619-8544-634971464F61}" type="datetimeFigureOut">
              <a:rPr lang="en-US" smtClean="0"/>
              <a:t>6/4/2024</a:t>
            </a:fld>
            <a:endParaRPr lang="en-US"/>
          </a:p>
        </p:txBody>
      </p:sp>
      <p:sp>
        <p:nvSpPr>
          <p:cNvPr id="5" name="Footer Placeholder 4">
            <a:extLst>
              <a:ext uri="{FF2B5EF4-FFF2-40B4-BE49-F238E27FC236}">
                <a16:creationId xmlns:a16="http://schemas.microsoft.com/office/drawing/2014/main" id="{EE27FB98-B237-0E2C-840F-CBC84DE208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9FDAA-A3E3-5BAE-490C-0AB4B742B058}"/>
              </a:ext>
            </a:extLst>
          </p:cNvPr>
          <p:cNvSpPr>
            <a:spLocks noGrp="1"/>
          </p:cNvSpPr>
          <p:nvPr>
            <p:ph type="sldNum" sz="quarter" idx="12"/>
          </p:nvPr>
        </p:nvSpPr>
        <p:spPr/>
        <p:txBody>
          <a:bodyPr/>
          <a:lstStyle/>
          <a:p>
            <a:fld id="{8CFE32A9-8FED-4860-A076-BDD978634F1F}" type="slidenum">
              <a:rPr lang="en-US" smtClean="0"/>
              <a:t>‹#›</a:t>
            </a:fld>
            <a:endParaRPr lang="en-US"/>
          </a:p>
        </p:txBody>
      </p:sp>
    </p:spTree>
    <p:extLst>
      <p:ext uri="{BB962C8B-B14F-4D97-AF65-F5344CB8AC3E}">
        <p14:creationId xmlns:p14="http://schemas.microsoft.com/office/powerpoint/2010/main" val="1770919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B090E-83CE-BEA9-8B94-888F08C233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EF376C-E9C2-D7B5-ACE4-194F0F6A0D8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4EDD66-7F5A-34AA-6B1A-F7B50C632A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6834DE-AB6B-EE81-6340-4DA7C23456CB}"/>
              </a:ext>
            </a:extLst>
          </p:cNvPr>
          <p:cNvSpPr>
            <a:spLocks noGrp="1"/>
          </p:cNvSpPr>
          <p:nvPr>
            <p:ph type="dt" sz="half" idx="10"/>
          </p:nvPr>
        </p:nvSpPr>
        <p:spPr/>
        <p:txBody>
          <a:bodyPr/>
          <a:lstStyle/>
          <a:p>
            <a:fld id="{7401461A-CF57-4619-8544-634971464F61}" type="datetimeFigureOut">
              <a:rPr lang="en-US" smtClean="0"/>
              <a:t>6/4/2024</a:t>
            </a:fld>
            <a:endParaRPr lang="en-US"/>
          </a:p>
        </p:txBody>
      </p:sp>
      <p:sp>
        <p:nvSpPr>
          <p:cNvPr id="6" name="Footer Placeholder 5">
            <a:extLst>
              <a:ext uri="{FF2B5EF4-FFF2-40B4-BE49-F238E27FC236}">
                <a16:creationId xmlns:a16="http://schemas.microsoft.com/office/drawing/2014/main" id="{FB59C56B-B9FA-A5BA-DCE7-A9C4FCEC6E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6BD64D-CF5A-2BAA-CDA5-5C0C418D9CC7}"/>
              </a:ext>
            </a:extLst>
          </p:cNvPr>
          <p:cNvSpPr>
            <a:spLocks noGrp="1"/>
          </p:cNvSpPr>
          <p:nvPr>
            <p:ph type="sldNum" sz="quarter" idx="12"/>
          </p:nvPr>
        </p:nvSpPr>
        <p:spPr/>
        <p:txBody>
          <a:bodyPr/>
          <a:lstStyle/>
          <a:p>
            <a:fld id="{8CFE32A9-8FED-4860-A076-BDD978634F1F}" type="slidenum">
              <a:rPr lang="en-US" smtClean="0"/>
              <a:t>‹#›</a:t>
            </a:fld>
            <a:endParaRPr lang="en-US"/>
          </a:p>
        </p:txBody>
      </p:sp>
    </p:spTree>
    <p:extLst>
      <p:ext uri="{BB962C8B-B14F-4D97-AF65-F5344CB8AC3E}">
        <p14:creationId xmlns:p14="http://schemas.microsoft.com/office/powerpoint/2010/main" val="21447652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00DAE-1586-CCCB-1859-BBDE5106FDB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0B6E1D3-1CFA-1026-F8AA-F0DACCD0DE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A55B406-A5C8-D38E-6114-AD3E64014ED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6FF551-FF81-B3DC-89CD-ECDE4F53A7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3A4249-7571-16CD-AF6C-145064E3372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6C428D5-EB0B-42BC-6CC7-1859FEF6E375}"/>
              </a:ext>
            </a:extLst>
          </p:cNvPr>
          <p:cNvSpPr>
            <a:spLocks noGrp="1"/>
          </p:cNvSpPr>
          <p:nvPr>
            <p:ph type="dt" sz="half" idx="10"/>
          </p:nvPr>
        </p:nvSpPr>
        <p:spPr/>
        <p:txBody>
          <a:bodyPr/>
          <a:lstStyle/>
          <a:p>
            <a:fld id="{7401461A-CF57-4619-8544-634971464F61}" type="datetimeFigureOut">
              <a:rPr lang="en-US" smtClean="0"/>
              <a:t>6/4/2024</a:t>
            </a:fld>
            <a:endParaRPr lang="en-US"/>
          </a:p>
        </p:txBody>
      </p:sp>
      <p:sp>
        <p:nvSpPr>
          <p:cNvPr id="8" name="Footer Placeholder 7">
            <a:extLst>
              <a:ext uri="{FF2B5EF4-FFF2-40B4-BE49-F238E27FC236}">
                <a16:creationId xmlns:a16="http://schemas.microsoft.com/office/drawing/2014/main" id="{73B079F3-8B8D-1384-D9F0-F5B9C7CEEE9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43D9BBA-E32D-6181-1E49-84F210E05407}"/>
              </a:ext>
            </a:extLst>
          </p:cNvPr>
          <p:cNvSpPr>
            <a:spLocks noGrp="1"/>
          </p:cNvSpPr>
          <p:nvPr>
            <p:ph type="sldNum" sz="quarter" idx="12"/>
          </p:nvPr>
        </p:nvSpPr>
        <p:spPr/>
        <p:txBody>
          <a:bodyPr/>
          <a:lstStyle/>
          <a:p>
            <a:fld id="{8CFE32A9-8FED-4860-A076-BDD978634F1F}" type="slidenum">
              <a:rPr lang="en-US" smtClean="0"/>
              <a:t>‹#›</a:t>
            </a:fld>
            <a:endParaRPr lang="en-US"/>
          </a:p>
        </p:txBody>
      </p:sp>
    </p:spTree>
    <p:extLst>
      <p:ext uri="{BB962C8B-B14F-4D97-AF65-F5344CB8AC3E}">
        <p14:creationId xmlns:p14="http://schemas.microsoft.com/office/powerpoint/2010/main" val="3084565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50BD8-89BF-90AD-36FE-01A6D95872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E5F60B-D317-79DC-3EB5-C9EDF5F67D0E}"/>
              </a:ext>
            </a:extLst>
          </p:cNvPr>
          <p:cNvSpPr>
            <a:spLocks noGrp="1"/>
          </p:cNvSpPr>
          <p:nvPr>
            <p:ph type="dt" sz="half" idx="10"/>
          </p:nvPr>
        </p:nvSpPr>
        <p:spPr/>
        <p:txBody>
          <a:bodyPr/>
          <a:lstStyle/>
          <a:p>
            <a:fld id="{7401461A-CF57-4619-8544-634971464F61}" type="datetimeFigureOut">
              <a:rPr lang="en-US" smtClean="0"/>
              <a:t>6/4/2024</a:t>
            </a:fld>
            <a:endParaRPr lang="en-US"/>
          </a:p>
        </p:txBody>
      </p:sp>
      <p:sp>
        <p:nvSpPr>
          <p:cNvPr id="4" name="Footer Placeholder 3">
            <a:extLst>
              <a:ext uri="{FF2B5EF4-FFF2-40B4-BE49-F238E27FC236}">
                <a16:creationId xmlns:a16="http://schemas.microsoft.com/office/drawing/2014/main" id="{BD58D3D7-09D3-D0DB-CF72-789B7892D20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95AF1E-499E-7A17-7E5F-ED907CD92F6E}"/>
              </a:ext>
            </a:extLst>
          </p:cNvPr>
          <p:cNvSpPr>
            <a:spLocks noGrp="1"/>
          </p:cNvSpPr>
          <p:nvPr>
            <p:ph type="sldNum" sz="quarter" idx="12"/>
          </p:nvPr>
        </p:nvSpPr>
        <p:spPr/>
        <p:txBody>
          <a:bodyPr/>
          <a:lstStyle/>
          <a:p>
            <a:fld id="{8CFE32A9-8FED-4860-A076-BDD978634F1F}" type="slidenum">
              <a:rPr lang="en-US" smtClean="0"/>
              <a:t>‹#›</a:t>
            </a:fld>
            <a:endParaRPr lang="en-US"/>
          </a:p>
        </p:txBody>
      </p:sp>
    </p:spTree>
    <p:extLst>
      <p:ext uri="{BB962C8B-B14F-4D97-AF65-F5344CB8AC3E}">
        <p14:creationId xmlns:p14="http://schemas.microsoft.com/office/powerpoint/2010/main" val="3959853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1E4919-16CF-D151-85D7-AA6C84EE9307}"/>
              </a:ext>
            </a:extLst>
          </p:cNvPr>
          <p:cNvSpPr>
            <a:spLocks noGrp="1"/>
          </p:cNvSpPr>
          <p:nvPr>
            <p:ph type="dt" sz="half" idx="10"/>
          </p:nvPr>
        </p:nvSpPr>
        <p:spPr/>
        <p:txBody>
          <a:bodyPr/>
          <a:lstStyle/>
          <a:p>
            <a:fld id="{7401461A-CF57-4619-8544-634971464F61}" type="datetimeFigureOut">
              <a:rPr lang="en-US" smtClean="0"/>
              <a:t>6/4/2024</a:t>
            </a:fld>
            <a:endParaRPr lang="en-US"/>
          </a:p>
        </p:txBody>
      </p:sp>
      <p:sp>
        <p:nvSpPr>
          <p:cNvPr id="3" name="Footer Placeholder 2">
            <a:extLst>
              <a:ext uri="{FF2B5EF4-FFF2-40B4-BE49-F238E27FC236}">
                <a16:creationId xmlns:a16="http://schemas.microsoft.com/office/drawing/2014/main" id="{E5CE86CC-55C2-872C-5CC7-AB72517B01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4014188-4783-01C2-D0D0-DE09E3033ADB}"/>
              </a:ext>
            </a:extLst>
          </p:cNvPr>
          <p:cNvSpPr>
            <a:spLocks noGrp="1"/>
          </p:cNvSpPr>
          <p:nvPr>
            <p:ph type="sldNum" sz="quarter" idx="12"/>
          </p:nvPr>
        </p:nvSpPr>
        <p:spPr/>
        <p:txBody>
          <a:bodyPr/>
          <a:lstStyle/>
          <a:p>
            <a:fld id="{8CFE32A9-8FED-4860-A076-BDD978634F1F}" type="slidenum">
              <a:rPr lang="en-US" smtClean="0"/>
              <a:t>‹#›</a:t>
            </a:fld>
            <a:endParaRPr lang="en-US"/>
          </a:p>
        </p:txBody>
      </p:sp>
    </p:spTree>
    <p:extLst>
      <p:ext uri="{BB962C8B-B14F-4D97-AF65-F5344CB8AC3E}">
        <p14:creationId xmlns:p14="http://schemas.microsoft.com/office/powerpoint/2010/main" val="49659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0F97D-6EF4-A5F9-961E-2026C5FA28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3BC59B0-1AA2-DBF1-981B-3519FF489B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67A4433-0224-FBEF-D490-68BC34A1D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52825E-2B5C-A47A-6F3B-A85C8F228B72}"/>
              </a:ext>
            </a:extLst>
          </p:cNvPr>
          <p:cNvSpPr>
            <a:spLocks noGrp="1"/>
          </p:cNvSpPr>
          <p:nvPr>
            <p:ph type="dt" sz="half" idx="10"/>
          </p:nvPr>
        </p:nvSpPr>
        <p:spPr/>
        <p:txBody>
          <a:bodyPr/>
          <a:lstStyle/>
          <a:p>
            <a:fld id="{7401461A-CF57-4619-8544-634971464F61}" type="datetimeFigureOut">
              <a:rPr lang="en-US" smtClean="0"/>
              <a:t>6/4/2024</a:t>
            </a:fld>
            <a:endParaRPr lang="en-US"/>
          </a:p>
        </p:txBody>
      </p:sp>
      <p:sp>
        <p:nvSpPr>
          <p:cNvPr id="6" name="Footer Placeholder 5">
            <a:extLst>
              <a:ext uri="{FF2B5EF4-FFF2-40B4-BE49-F238E27FC236}">
                <a16:creationId xmlns:a16="http://schemas.microsoft.com/office/drawing/2014/main" id="{38931380-F03B-506A-F995-F4848B2729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FF969C-4460-A4B7-2528-57F8BD6CFE6E}"/>
              </a:ext>
            </a:extLst>
          </p:cNvPr>
          <p:cNvSpPr>
            <a:spLocks noGrp="1"/>
          </p:cNvSpPr>
          <p:nvPr>
            <p:ph type="sldNum" sz="quarter" idx="12"/>
          </p:nvPr>
        </p:nvSpPr>
        <p:spPr/>
        <p:txBody>
          <a:bodyPr/>
          <a:lstStyle/>
          <a:p>
            <a:fld id="{8CFE32A9-8FED-4860-A076-BDD978634F1F}" type="slidenum">
              <a:rPr lang="en-US" smtClean="0"/>
              <a:t>‹#›</a:t>
            </a:fld>
            <a:endParaRPr lang="en-US"/>
          </a:p>
        </p:txBody>
      </p:sp>
    </p:spTree>
    <p:extLst>
      <p:ext uri="{BB962C8B-B14F-4D97-AF65-F5344CB8AC3E}">
        <p14:creationId xmlns:p14="http://schemas.microsoft.com/office/powerpoint/2010/main" val="158489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4284D-B783-058B-28EF-CCD444954B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0F6863-89CA-5536-144E-510476741B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440F05-A6A8-357C-4AB2-1E374A5A8E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81BC71-73AC-D8D0-2CF7-9299C34039BF}"/>
              </a:ext>
            </a:extLst>
          </p:cNvPr>
          <p:cNvSpPr>
            <a:spLocks noGrp="1"/>
          </p:cNvSpPr>
          <p:nvPr>
            <p:ph type="dt" sz="half" idx="10"/>
          </p:nvPr>
        </p:nvSpPr>
        <p:spPr/>
        <p:txBody>
          <a:bodyPr/>
          <a:lstStyle/>
          <a:p>
            <a:fld id="{7401461A-CF57-4619-8544-634971464F61}" type="datetimeFigureOut">
              <a:rPr lang="en-US" smtClean="0"/>
              <a:t>6/4/2024</a:t>
            </a:fld>
            <a:endParaRPr lang="en-US"/>
          </a:p>
        </p:txBody>
      </p:sp>
      <p:sp>
        <p:nvSpPr>
          <p:cNvPr id="6" name="Footer Placeholder 5">
            <a:extLst>
              <a:ext uri="{FF2B5EF4-FFF2-40B4-BE49-F238E27FC236}">
                <a16:creationId xmlns:a16="http://schemas.microsoft.com/office/drawing/2014/main" id="{ECD3AC7B-A471-0E9F-A19F-C857B7D7B2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61B00D-99FA-D2B8-80AE-38056C504732}"/>
              </a:ext>
            </a:extLst>
          </p:cNvPr>
          <p:cNvSpPr>
            <a:spLocks noGrp="1"/>
          </p:cNvSpPr>
          <p:nvPr>
            <p:ph type="sldNum" sz="quarter" idx="12"/>
          </p:nvPr>
        </p:nvSpPr>
        <p:spPr/>
        <p:txBody>
          <a:bodyPr/>
          <a:lstStyle/>
          <a:p>
            <a:fld id="{8CFE32A9-8FED-4860-A076-BDD978634F1F}" type="slidenum">
              <a:rPr lang="en-US" smtClean="0"/>
              <a:t>‹#›</a:t>
            </a:fld>
            <a:endParaRPr lang="en-US"/>
          </a:p>
        </p:txBody>
      </p:sp>
    </p:spTree>
    <p:extLst>
      <p:ext uri="{BB962C8B-B14F-4D97-AF65-F5344CB8AC3E}">
        <p14:creationId xmlns:p14="http://schemas.microsoft.com/office/powerpoint/2010/main" val="7039659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08F4B7-5427-917E-E27F-BBB0BB0E69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99087A-5EF1-5387-8B8A-C05691D21C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219B74-3A97-F97C-206D-E1850C4AA2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01461A-CF57-4619-8544-634971464F61}" type="datetimeFigureOut">
              <a:rPr lang="en-US" smtClean="0"/>
              <a:t>6/4/2024</a:t>
            </a:fld>
            <a:endParaRPr lang="en-US"/>
          </a:p>
        </p:txBody>
      </p:sp>
      <p:sp>
        <p:nvSpPr>
          <p:cNvPr id="5" name="Footer Placeholder 4">
            <a:extLst>
              <a:ext uri="{FF2B5EF4-FFF2-40B4-BE49-F238E27FC236}">
                <a16:creationId xmlns:a16="http://schemas.microsoft.com/office/drawing/2014/main" id="{76DB28FC-DB21-CFC5-B6FC-B0B82F8097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DC2C0ED-F98D-7306-53D0-C0F0E1DA92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FE32A9-8FED-4860-A076-BDD978634F1F}" type="slidenum">
              <a:rPr lang="en-US" smtClean="0"/>
              <a:t>‹#›</a:t>
            </a:fld>
            <a:endParaRPr lang="en-US"/>
          </a:p>
        </p:txBody>
      </p:sp>
    </p:spTree>
    <p:extLst>
      <p:ext uri="{BB962C8B-B14F-4D97-AF65-F5344CB8AC3E}">
        <p14:creationId xmlns:p14="http://schemas.microsoft.com/office/powerpoint/2010/main" val="40269809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1.xml"/><Relationship Id="rId12"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11" Type="http://schemas.openxmlformats.org/officeDocument/2006/relationships/customXml" Target="../ink/ink2.xml"/><Relationship Id="rId10" Type="http://schemas.openxmlformats.org/officeDocument/2006/relationships/image" Target="../media/image52.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909145A1-6251-4818-B0F7-3AA0FD883C1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alphaModFix/>
          </a:blip>
          <a:srcRect r="-1" b="283"/>
          <a:stretch/>
        </p:blipFill>
        <p:spPr>
          <a:xfrm>
            <a:off x="20" y="10"/>
            <a:ext cx="12191980" cy="6857990"/>
          </a:xfrm>
          <a:prstGeom prst="rect">
            <a:avLst/>
          </a:prstGeom>
        </p:spPr>
      </p:pic>
      <p:sp>
        <p:nvSpPr>
          <p:cNvPr id="2" name="Title 1">
            <a:extLst>
              <a:ext uri="{FF2B5EF4-FFF2-40B4-BE49-F238E27FC236}">
                <a16:creationId xmlns:a16="http://schemas.microsoft.com/office/drawing/2014/main" id="{5FDCD343-0FC0-420A-A862-700AA8C5B063}"/>
              </a:ext>
            </a:extLst>
          </p:cNvPr>
          <p:cNvSpPr>
            <a:spLocks noGrp="1"/>
          </p:cNvSpPr>
          <p:nvPr>
            <p:ph type="ctrTitle"/>
          </p:nvPr>
        </p:nvSpPr>
        <p:spPr>
          <a:xfrm>
            <a:off x="777240" y="3688205"/>
            <a:ext cx="8731683" cy="1160465"/>
          </a:xfrm>
        </p:spPr>
        <p:txBody>
          <a:bodyPr anchor="b">
            <a:normAutofit/>
          </a:bodyPr>
          <a:lstStyle/>
          <a:p>
            <a:pPr algn="l"/>
            <a:r>
              <a:rPr lang="en-US" altLang="zh-CN" sz="6000" dirty="0">
                <a:solidFill>
                  <a:srgbClr val="FFFFFF"/>
                </a:solidFill>
              </a:rPr>
              <a:t>K-Means</a:t>
            </a:r>
            <a:endParaRPr lang="en-US" sz="6000" dirty="0">
              <a:solidFill>
                <a:srgbClr val="FFFFFF"/>
              </a:solidFill>
            </a:endParaRPr>
          </a:p>
        </p:txBody>
      </p:sp>
      <p:sp>
        <p:nvSpPr>
          <p:cNvPr id="3" name="Subtitle 2">
            <a:extLst>
              <a:ext uri="{FF2B5EF4-FFF2-40B4-BE49-F238E27FC236}">
                <a16:creationId xmlns:a16="http://schemas.microsoft.com/office/drawing/2014/main" id="{64A9B10A-67D7-4FE4-968F-557A5A791D63}"/>
              </a:ext>
            </a:extLst>
          </p:cNvPr>
          <p:cNvSpPr>
            <a:spLocks noGrp="1"/>
          </p:cNvSpPr>
          <p:nvPr>
            <p:ph type="subTitle" idx="1"/>
          </p:nvPr>
        </p:nvSpPr>
        <p:spPr>
          <a:xfrm>
            <a:off x="777240" y="5121835"/>
            <a:ext cx="8731683" cy="615577"/>
          </a:xfrm>
        </p:spPr>
        <p:txBody>
          <a:bodyPr anchor="t">
            <a:normAutofit/>
          </a:bodyPr>
          <a:lstStyle/>
          <a:p>
            <a:pPr algn="l"/>
            <a:r>
              <a:rPr lang="en-US" sz="1400" dirty="0">
                <a:solidFill>
                  <a:srgbClr val="FFFFFF"/>
                </a:solidFill>
              </a:rPr>
              <a:t>Dr. Linrui Zhang</a:t>
            </a:r>
          </a:p>
          <a:p>
            <a:pPr algn="l"/>
            <a:r>
              <a:rPr lang="en-US" sz="1400" dirty="0">
                <a:solidFill>
                  <a:srgbClr val="FFFFFF"/>
                </a:solidFill>
              </a:rPr>
              <a:t>University of Central Missouri</a:t>
            </a:r>
          </a:p>
        </p:txBody>
      </p:sp>
    </p:spTree>
    <p:extLst>
      <p:ext uri="{BB962C8B-B14F-4D97-AF65-F5344CB8AC3E}">
        <p14:creationId xmlns:p14="http://schemas.microsoft.com/office/powerpoint/2010/main" val="349754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9AE479-1952-4F46-DDAA-81437491A609}"/>
              </a:ext>
            </a:extLst>
          </p:cNvPr>
          <p:cNvSpPr>
            <a:spLocks noGrp="1"/>
          </p:cNvSpPr>
          <p:nvPr>
            <p:ph type="title"/>
          </p:nvPr>
        </p:nvSpPr>
        <p:spPr>
          <a:xfrm>
            <a:off x="640080" y="325369"/>
            <a:ext cx="4368602" cy="1956841"/>
          </a:xfrm>
        </p:spPr>
        <p:txBody>
          <a:bodyPr anchor="b">
            <a:normAutofit/>
          </a:bodyPr>
          <a:lstStyle/>
          <a:p>
            <a:r>
              <a:rPr lang="en-US" sz="5400" dirty="0"/>
              <a:t>K-means clustering</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6CD3A8A-1137-A016-0B54-FAAF12B3F32D}"/>
              </a:ext>
            </a:extLst>
          </p:cNvPr>
          <p:cNvSpPr>
            <a:spLocks noGrp="1"/>
          </p:cNvSpPr>
          <p:nvPr>
            <p:ph idx="1"/>
          </p:nvPr>
        </p:nvSpPr>
        <p:spPr>
          <a:xfrm>
            <a:off x="640080" y="2872899"/>
            <a:ext cx="4243589" cy="3320668"/>
          </a:xfrm>
        </p:spPr>
        <p:txBody>
          <a:bodyPr>
            <a:normAutofit/>
          </a:bodyPr>
          <a:lstStyle/>
          <a:p>
            <a:r>
              <a:rPr lang="en-US" sz="2200" dirty="0"/>
              <a:t>Second iteration Step 2</a:t>
            </a:r>
          </a:p>
          <a:p>
            <a:r>
              <a:rPr lang="en-US" sz="2200" dirty="0"/>
              <a:t>Change the cluster center to the average of the assigned points.</a:t>
            </a:r>
          </a:p>
        </p:txBody>
      </p:sp>
      <p:pic>
        <p:nvPicPr>
          <p:cNvPr id="5" name="Picture 4">
            <a:extLst>
              <a:ext uri="{FF2B5EF4-FFF2-40B4-BE49-F238E27FC236}">
                <a16:creationId xmlns:a16="http://schemas.microsoft.com/office/drawing/2014/main" id="{42B18E34-073E-AB9F-2DD9-1B194666FF47}"/>
              </a:ext>
            </a:extLst>
          </p:cNvPr>
          <p:cNvPicPr>
            <a:picLocks noChangeAspect="1"/>
          </p:cNvPicPr>
          <p:nvPr/>
        </p:nvPicPr>
        <p:blipFill rotWithShape="1">
          <a:blip r:embed="rId2"/>
          <a:srcRect l="2204" r="2"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85049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3A6BA9-01FD-B31F-4419-FA6CF5383FEB}"/>
              </a:ext>
            </a:extLst>
          </p:cNvPr>
          <p:cNvSpPr>
            <a:spLocks noGrp="1"/>
          </p:cNvSpPr>
          <p:nvPr>
            <p:ph type="title"/>
          </p:nvPr>
        </p:nvSpPr>
        <p:spPr>
          <a:xfrm>
            <a:off x="640080" y="325369"/>
            <a:ext cx="4368602" cy="1956841"/>
          </a:xfrm>
        </p:spPr>
        <p:txBody>
          <a:bodyPr anchor="b">
            <a:normAutofit/>
          </a:bodyPr>
          <a:lstStyle/>
          <a:p>
            <a:r>
              <a:rPr lang="en-US" sz="5400"/>
              <a:t>K-means clustering</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DDDD903-73F2-A49F-7CBD-5EA7AE0BC506}"/>
              </a:ext>
            </a:extLst>
          </p:cNvPr>
          <p:cNvSpPr>
            <a:spLocks noGrp="1"/>
          </p:cNvSpPr>
          <p:nvPr>
            <p:ph idx="1"/>
          </p:nvPr>
        </p:nvSpPr>
        <p:spPr>
          <a:xfrm>
            <a:off x="640080" y="2872899"/>
            <a:ext cx="4243589" cy="3320668"/>
          </a:xfrm>
        </p:spPr>
        <p:txBody>
          <a:bodyPr>
            <a:normAutofit/>
          </a:bodyPr>
          <a:lstStyle/>
          <a:p>
            <a:r>
              <a:rPr lang="en-US" sz="2200"/>
              <a:t>Third iteration Step 1</a:t>
            </a:r>
          </a:p>
          <a:p>
            <a:r>
              <a:rPr lang="en-US" sz="2200"/>
              <a:t>Assign data instances to closest cluster center</a:t>
            </a:r>
          </a:p>
        </p:txBody>
      </p:sp>
      <p:pic>
        <p:nvPicPr>
          <p:cNvPr id="5" name="Picture 4">
            <a:extLst>
              <a:ext uri="{FF2B5EF4-FFF2-40B4-BE49-F238E27FC236}">
                <a16:creationId xmlns:a16="http://schemas.microsoft.com/office/drawing/2014/main" id="{A99DD85D-2B4B-351C-DD64-8F68BB946CA1}"/>
              </a:ext>
            </a:extLst>
          </p:cNvPr>
          <p:cNvPicPr>
            <a:picLocks noChangeAspect="1"/>
          </p:cNvPicPr>
          <p:nvPr/>
        </p:nvPicPr>
        <p:blipFill rotWithShape="1">
          <a:blip r:embed="rId2"/>
          <a:srcRect l="3483" r="225"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063660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3A6BA9-01FD-B31F-4419-FA6CF5383FEB}"/>
              </a:ext>
            </a:extLst>
          </p:cNvPr>
          <p:cNvSpPr>
            <a:spLocks noGrp="1"/>
          </p:cNvSpPr>
          <p:nvPr>
            <p:ph type="title"/>
          </p:nvPr>
        </p:nvSpPr>
        <p:spPr>
          <a:xfrm>
            <a:off x="640080" y="325369"/>
            <a:ext cx="4368602" cy="1956841"/>
          </a:xfrm>
        </p:spPr>
        <p:txBody>
          <a:bodyPr anchor="b">
            <a:normAutofit/>
          </a:bodyPr>
          <a:lstStyle/>
          <a:p>
            <a:r>
              <a:rPr lang="en-US" sz="5400"/>
              <a:t>K-means clustering</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DDDD903-73F2-A49F-7CBD-5EA7AE0BC506}"/>
              </a:ext>
            </a:extLst>
          </p:cNvPr>
          <p:cNvSpPr>
            <a:spLocks noGrp="1"/>
          </p:cNvSpPr>
          <p:nvPr>
            <p:ph idx="1"/>
          </p:nvPr>
        </p:nvSpPr>
        <p:spPr>
          <a:xfrm>
            <a:off x="640080" y="2872899"/>
            <a:ext cx="4243589" cy="3320668"/>
          </a:xfrm>
        </p:spPr>
        <p:txBody>
          <a:bodyPr>
            <a:normAutofit/>
          </a:bodyPr>
          <a:lstStyle/>
          <a:p>
            <a:r>
              <a:rPr lang="en-US" sz="2200" dirty="0"/>
              <a:t>Third iteration Step 2</a:t>
            </a:r>
          </a:p>
          <a:p>
            <a:r>
              <a:rPr lang="en-US" sz="2200" dirty="0"/>
              <a:t>Change the cluster center to the average of the assigned points.</a:t>
            </a:r>
          </a:p>
          <a:p>
            <a:r>
              <a:rPr lang="en-US" sz="2200" dirty="0"/>
              <a:t>Converge!!!</a:t>
            </a:r>
          </a:p>
        </p:txBody>
      </p:sp>
      <p:pic>
        <p:nvPicPr>
          <p:cNvPr id="5" name="Picture 4">
            <a:extLst>
              <a:ext uri="{FF2B5EF4-FFF2-40B4-BE49-F238E27FC236}">
                <a16:creationId xmlns:a16="http://schemas.microsoft.com/office/drawing/2014/main" id="{BB598805-C68B-43FD-8A38-70FB97E42984}"/>
              </a:ext>
            </a:extLst>
          </p:cNvPr>
          <p:cNvPicPr>
            <a:picLocks noChangeAspect="1"/>
          </p:cNvPicPr>
          <p:nvPr/>
        </p:nvPicPr>
        <p:blipFill rotWithShape="1">
          <a:blip r:embed="rId2"/>
          <a:srcRect l="198" r="-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3427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9D9CD3-A54C-2029-6D9F-1EA55766EE01}"/>
              </a:ext>
            </a:extLst>
          </p:cNvPr>
          <p:cNvPicPr>
            <a:picLocks noChangeAspect="1"/>
          </p:cNvPicPr>
          <p:nvPr/>
        </p:nvPicPr>
        <p:blipFill rotWithShape="1">
          <a:blip r:embed="rId2"/>
          <a:srcRect b="303"/>
          <a:stretch/>
        </p:blipFill>
        <p:spPr>
          <a:xfrm>
            <a:off x="3279102" y="1012583"/>
            <a:ext cx="2649908" cy="2641899"/>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5" name="Picture 4">
            <a:extLst>
              <a:ext uri="{FF2B5EF4-FFF2-40B4-BE49-F238E27FC236}">
                <a16:creationId xmlns:a16="http://schemas.microsoft.com/office/drawing/2014/main" id="{5D817EDA-7438-0847-7E2B-CD9F048A3974}"/>
              </a:ext>
            </a:extLst>
          </p:cNvPr>
          <p:cNvPicPr>
            <a:picLocks noChangeAspect="1"/>
          </p:cNvPicPr>
          <p:nvPr/>
        </p:nvPicPr>
        <p:blipFill rotWithShape="1">
          <a:blip r:embed="rId3"/>
          <a:srcRect r="-1" b="2046"/>
          <a:stretch/>
        </p:blipFill>
        <p:spPr>
          <a:xfrm>
            <a:off x="6321069" y="833669"/>
            <a:ext cx="2649908" cy="2641901"/>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6" name="Picture 5">
            <a:extLst>
              <a:ext uri="{FF2B5EF4-FFF2-40B4-BE49-F238E27FC236}">
                <a16:creationId xmlns:a16="http://schemas.microsoft.com/office/drawing/2014/main" id="{F38DE911-33E2-1F63-0256-67161EC687B3}"/>
              </a:ext>
            </a:extLst>
          </p:cNvPr>
          <p:cNvPicPr>
            <a:picLocks noChangeAspect="1"/>
          </p:cNvPicPr>
          <p:nvPr/>
        </p:nvPicPr>
        <p:blipFill rotWithShape="1">
          <a:blip r:embed="rId4"/>
          <a:srcRect l="1452" r="-2" b="-2"/>
          <a:stretch/>
        </p:blipFill>
        <p:spPr>
          <a:xfrm>
            <a:off x="9438573" y="870418"/>
            <a:ext cx="2643300" cy="2635312"/>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7" name="Picture 6">
            <a:extLst>
              <a:ext uri="{FF2B5EF4-FFF2-40B4-BE49-F238E27FC236}">
                <a16:creationId xmlns:a16="http://schemas.microsoft.com/office/drawing/2014/main" id="{767861EE-B064-A5B6-8F82-DD77C4050702}"/>
              </a:ext>
            </a:extLst>
          </p:cNvPr>
          <p:cNvPicPr>
            <a:picLocks noChangeAspect="1"/>
          </p:cNvPicPr>
          <p:nvPr/>
        </p:nvPicPr>
        <p:blipFill rotWithShape="1">
          <a:blip r:embed="rId5"/>
          <a:srcRect l="449" r="3" b="3"/>
          <a:stretch/>
        </p:blipFill>
        <p:spPr>
          <a:xfrm>
            <a:off x="204772" y="3968807"/>
            <a:ext cx="2679576" cy="2671479"/>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8" name="Picture 7">
            <a:extLst>
              <a:ext uri="{FF2B5EF4-FFF2-40B4-BE49-F238E27FC236}">
                <a16:creationId xmlns:a16="http://schemas.microsoft.com/office/drawing/2014/main" id="{061C0A30-357B-9F7B-51E9-9246E7E95723}"/>
              </a:ext>
            </a:extLst>
          </p:cNvPr>
          <p:cNvPicPr>
            <a:picLocks noChangeAspect="1"/>
          </p:cNvPicPr>
          <p:nvPr/>
        </p:nvPicPr>
        <p:blipFill rotWithShape="1">
          <a:blip r:embed="rId6"/>
          <a:srcRect l="2204" r="2" b="2"/>
          <a:stretch/>
        </p:blipFill>
        <p:spPr>
          <a:xfrm>
            <a:off x="3177528" y="3897118"/>
            <a:ext cx="2751482" cy="2743168"/>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9" name="Picture 8">
            <a:extLst>
              <a:ext uri="{FF2B5EF4-FFF2-40B4-BE49-F238E27FC236}">
                <a16:creationId xmlns:a16="http://schemas.microsoft.com/office/drawing/2014/main" id="{575F26C4-E18C-BE4F-7317-FAE9F383DA83}"/>
              </a:ext>
            </a:extLst>
          </p:cNvPr>
          <p:cNvPicPr>
            <a:picLocks noChangeAspect="1"/>
          </p:cNvPicPr>
          <p:nvPr/>
        </p:nvPicPr>
        <p:blipFill rotWithShape="1">
          <a:blip r:embed="rId7"/>
          <a:srcRect l="3483" r="225" b="-2"/>
          <a:stretch/>
        </p:blipFill>
        <p:spPr>
          <a:xfrm>
            <a:off x="6335721" y="4026672"/>
            <a:ext cx="2642582" cy="2634597"/>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10" name="Picture 9">
            <a:extLst>
              <a:ext uri="{FF2B5EF4-FFF2-40B4-BE49-F238E27FC236}">
                <a16:creationId xmlns:a16="http://schemas.microsoft.com/office/drawing/2014/main" id="{D733FAE7-8873-3A3E-3CAA-B9E884D3BFE8}"/>
              </a:ext>
            </a:extLst>
          </p:cNvPr>
          <p:cNvPicPr>
            <a:picLocks noChangeAspect="1"/>
          </p:cNvPicPr>
          <p:nvPr/>
        </p:nvPicPr>
        <p:blipFill rotWithShape="1">
          <a:blip r:embed="rId8"/>
          <a:srcRect l="198" r="-1" b="-1"/>
          <a:stretch/>
        </p:blipFill>
        <p:spPr>
          <a:xfrm>
            <a:off x="9385013" y="4026672"/>
            <a:ext cx="2696859" cy="268871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14" name="Picture 13">
            <a:extLst>
              <a:ext uri="{FF2B5EF4-FFF2-40B4-BE49-F238E27FC236}">
                <a16:creationId xmlns:a16="http://schemas.microsoft.com/office/drawing/2014/main" id="{EDE2AE53-627F-7337-D001-D513A0AA6595}"/>
              </a:ext>
            </a:extLst>
          </p:cNvPr>
          <p:cNvPicPr>
            <a:picLocks noChangeAspect="1"/>
          </p:cNvPicPr>
          <p:nvPr/>
        </p:nvPicPr>
        <p:blipFill>
          <a:blip r:embed="rId9"/>
          <a:stretch>
            <a:fillRect/>
          </a:stretch>
        </p:blipFill>
        <p:spPr>
          <a:xfrm>
            <a:off x="343911" y="1352307"/>
            <a:ext cx="2935191" cy="1604624"/>
          </a:xfrm>
          <a:prstGeom prst="rect">
            <a:avLst/>
          </a:prstGeom>
        </p:spPr>
      </p:pic>
    </p:spTree>
    <p:extLst>
      <p:ext uri="{BB962C8B-B14F-4D97-AF65-F5344CB8AC3E}">
        <p14:creationId xmlns:p14="http://schemas.microsoft.com/office/powerpoint/2010/main" val="1077332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EDD0B-064D-7364-B3A9-7F5BEA46426A}"/>
              </a:ext>
            </a:extLst>
          </p:cNvPr>
          <p:cNvSpPr>
            <a:spLocks noGrp="1"/>
          </p:cNvSpPr>
          <p:nvPr>
            <p:ph type="title"/>
          </p:nvPr>
        </p:nvSpPr>
        <p:spPr/>
        <p:txBody>
          <a:bodyPr/>
          <a:lstStyle/>
          <a:p>
            <a:r>
              <a:rPr lang="en-US" dirty="0"/>
              <a:t>Distance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B436CBD-9083-748E-C0E5-3B24154984F9}"/>
                  </a:ext>
                </a:extLst>
              </p:cNvPr>
              <p:cNvSpPr>
                <a:spLocks noGrp="1"/>
              </p:cNvSpPr>
              <p:nvPr>
                <p:ph idx="1"/>
              </p:nvPr>
            </p:nvSpPr>
            <p:spPr/>
            <p:txBody>
              <a:bodyPr>
                <a:normAutofit/>
              </a:bodyPr>
              <a:lstStyle/>
              <a:p>
                <a:r>
                  <a:rPr lang="en-US" dirty="0"/>
                  <a:t>Manhattan distance is a metric in which the distance between two points is the sum of the absolute differences of their Cartesian </a:t>
                </a:r>
                <a:r>
                  <a:rPr lang="en-US" dirty="0" err="1"/>
                  <a:t>coordincate</a:t>
                </a:r>
                <a:r>
                  <a:rPr lang="en-US" dirty="0"/>
                  <a:t>.</a:t>
                </a:r>
              </a:p>
              <a:p>
                <a:r>
                  <a:rPr lang="en-US" dirty="0"/>
                  <a:t>Manhattan Distance = |x</a:t>
                </a:r>
                <a:r>
                  <a:rPr lang="en-US" i="1" baseline="-25000" dirty="0">
                    <a:latin typeface="Cambria Math" panose="02040503050406030204" pitchFamily="18" charset="0"/>
                  </a:rPr>
                  <a:t>1</a:t>
                </a:r>
                <a:r>
                  <a:rPr lang="en-US" dirty="0"/>
                  <a:t>-x</a:t>
                </a:r>
                <a:r>
                  <a:rPr lang="en-US" i="1" baseline="-25000" dirty="0">
                    <a:latin typeface="Cambria Math" panose="02040503050406030204" pitchFamily="18" charset="0"/>
                  </a:rPr>
                  <a:t>2</a:t>
                </a:r>
                <a:r>
                  <a:rPr lang="en-US" dirty="0"/>
                  <a:t>| + |y</a:t>
                </a:r>
                <a:r>
                  <a:rPr lang="en-US" i="1" baseline="-25000" dirty="0">
                    <a:latin typeface="Cambria Math" panose="02040503050406030204" pitchFamily="18" charset="0"/>
                  </a:rPr>
                  <a:t>1</a:t>
                </a:r>
                <a:r>
                  <a:rPr lang="en-US" dirty="0"/>
                  <a:t>-y</a:t>
                </a:r>
                <a:r>
                  <a:rPr lang="en-US" i="1" baseline="-25000" dirty="0">
                    <a:latin typeface="Cambria Math" panose="02040503050406030204" pitchFamily="18" charset="0"/>
                  </a:rPr>
                  <a:t>2</a:t>
                </a:r>
                <a:r>
                  <a:rPr lang="en-US" dirty="0"/>
                  <a:t>|</a:t>
                </a:r>
              </a:p>
              <a:p>
                <a:endParaRPr lang="en-US" dirty="0"/>
              </a:p>
              <a:p>
                <a:r>
                  <a:rPr lang="en-US" dirty="0"/>
                  <a:t>In mathematics, the Euclidean distance between two points in Euclidean space is the length of a line segment between the two point</a:t>
                </a:r>
              </a:p>
              <a:p>
                <a:r>
                  <a:rPr lang="en-US" dirty="0"/>
                  <a:t>Euclidean Distance = </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𝑥</m:t>
                            </m:r>
                            <m:r>
                              <a:rPr lang="en-US" b="0" i="1" baseline="-25000" smtClean="0">
                                <a:latin typeface="Cambria Math" panose="02040503050406030204" pitchFamily="18" charset="0"/>
                              </a:rPr>
                              <m:t>2</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baseline="-25000" smtClean="0">
                                <a:latin typeface="Cambria Math" panose="02040503050406030204" pitchFamily="18" charset="0"/>
                              </a:rPr>
                              <m:t>1</m:t>
                            </m:r>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𝑦</m:t>
                            </m:r>
                            <m:r>
                              <a:rPr lang="en-US" b="0" i="1" baseline="-25000" smtClean="0">
                                <a:latin typeface="Cambria Math" panose="02040503050406030204" pitchFamily="18" charset="0"/>
                              </a:rPr>
                              <m:t>2</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baseline="-25000" smtClean="0">
                                <a:latin typeface="Cambria Math" panose="02040503050406030204" pitchFamily="18" charset="0"/>
                              </a:rPr>
                              <m:t>1</m:t>
                            </m:r>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m:t>
                        </m:r>
                      </m:e>
                    </m:rad>
                  </m:oMath>
                </a14:m>
                <a:endParaRPr lang="en-US" dirty="0"/>
              </a:p>
            </p:txBody>
          </p:sp>
        </mc:Choice>
        <mc:Fallback>
          <p:sp>
            <p:nvSpPr>
              <p:cNvPr id="3" name="Content Placeholder 2">
                <a:extLst>
                  <a:ext uri="{FF2B5EF4-FFF2-40B4-BE49-F238E27FC236}">
                    <a16:creationId xmlns:a16="http://schemas.microsoft.com/office/drawing/2014/main" id="{1B436CBD-9083-748E-C0E5-3B24154984F9}"/>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3882335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43E76C-5A99-A5E0-B0C7-E8C4C0E900C0}"/>
              </a:ext>
            </a:extLst>
          </p:cNvPr>
          <p:cNvSpPr>
            <a:spLocks noGrp="1"/>
          </p:cNvSpPr>
          <p:nvPr>
            <p:ph type="title"/>
          </p:nvPr>
        </p:nvSpPr>
        <p:spPr>
          <a:xfrm>
            <a:off x="630936" y="640080"/>
            <a:ext cx="4818888" cy="1481328"/>
          </a:xfrm>
        </p:spPr>
        <p:txBody>
          <a:bodyPr anchor="b">
            <a:normAutofit/>
          </a:bodyPr>
          <a:lstStyle/>
          <a:p>
            <a:r>
              <a:rPr lang="en-US" sz="5400"/>
              <a:t>Quiz</a:t>
            </a:r>
            <a:endParaRPr lang="en-US" sz="5400" dirty="0"/>
          </a:p>
        </p:txBody>
      </p:sp>
      <p:sp>
        <p:nvSpPr>
          <p:cNvPr id="1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917DE86-D853-7B4A-F656-D458271A6E46}"/>
              </a:ext>
            </a:extLst>
          </p:cNvPr>
          <p:cNvSpPr>
            <a:spLocks noGrp="1"/>
          </p:cNvSpPr>
          <p:nvPr>
            <p:ph idx="1"/>
          </p:nvPr>
        </p:nvSpPr>
        <p:spPr>
          <a:xfrm>
            <a:off x="630936" y="2660904"/>
            <a:ext cx="4493386" cy="3547872"/>
          </a:xfrm>
        </p:spPr>
        <p:txBody>
          <a:bodyPr anchor="t">
            <a:normAutofit/>
          </a:bodyPr>
          <a:lstStyle/>
          <a:p>
            <a:pPr marL="0" indent="0">
              <a:buNone/>
            </a:pPr>
            <a:r>
              <a:rPr lang="en-US" sz="2200" dirty="0">
                <a:effectLst/>
                <a:latin typeface="Times New Roman" panose="02020603050405020304" pitchFamily="18" charset="0"/>
                <a:ea typeface="DengXian" panose="02010600030101010101" pitchFamily="2" charset="-122"/>
                <a:cs typeface="Times New Roman" panose="02020603050405020304" pitchFamily="18" charset="0"/>
              </a:rPr>
              <a:t>Starting with two cluster centers indicated by squares, perform k-means clustering on the six data points (denoted by x). In each panel, indicate the data assignment and in the next panel show the new cluster means. Stop when converged or after 6 steps whichever comes first.</a:t>
            </a:r>
            <a:endParaRPr lang="en-US" sz="22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sz="2200" dirty="0"/>
          </a:p>
        </p:txBody>
      </p:sp>
      <p:pic>
        <p:nvPicPr>
          <p:cNvPr id="4" name="Picture 3">
            <a:extLst>
              <a:ext uri="{FF2B5EF4-FFF2-40B4-BE49-F238E27FC236}">
                <a16:creationId xmlns:a16="http://schemas.microsoft.com/office/drawing/2014/main" id="{36CC15DE-A9AD-B97E-3227-45D76563C8F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5277304" y="1821029"/>
            <a:ext cx="6513915" cy="4396891"/>
          </a:xfrm>
          <a:prstGeom prst="rect">
            <a:avLst/>
          </a:prstGeom>
          <a:noFill/>
        </p:spPr>
      </p:pic>
    </p:spTree>
    <p:extLst>
      <p:ext uri="{BB962C8B-B14F-4D97-AF65-F5344CB8AC3E}">
        <p14:creationId xmlns:p14="http://schemas.microsoft.com/office/powerpoint/2010/main" val="292249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5EEF8-2AB2-9319-0A9D-962A6C1CC2D4}"/>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A4D46278-BF79-70F1-8118-825E68E9A3C8}"/>
              </a:ext>
            </a:extLst>
          </p:cNvPr>
          <p:cNvSpPr>
            <a:spLocks noGrp="1"/>
          </p:cNvSpPr>
          <p:nvPr>
            <p:ph idx="1"/>
          </p:nvPr>
        </p:nvSpPr>
        <p:spPr>
          <a:xfrm>
            <a:off x="838200" y="1810716"/>
            <a:ext cx="10515600" cy="4351338"/>
          </a:xfrm>
        </p:spPr>
        <p:txBody>
          <a:bodyPr/>
          <a:lstStyle/>
          <a:p>
            <a:r>
              <a:rPr lang="en-US" dirty="0"/>
              <a:t>Is K-means sensitive to initialization?</a:t>
            </a:r>
          </a:p>
          <a:p>
            <a:r>
              <a:rPr lang="en-US" dirty="0"/>
              <a:t>Yes!</a:t>
            </a:r>
          </a:p>
          <a:p>
            <a:r>
              <a:rPr lang="en-US" dirty="0"/>
              <a:t>Example 1: </a:t>
            </a:r>
          </a:p>
        </p:txBody>
      </p:sp>
      <p:sp>
        <p:nvSpPr>
          <p:cNvPr id="4" name="Oval 3">
            <a:extLst>
              <a:ext uri="{FF2B5EF4-FFF2-40B4-BE49-F238E27FC236}">
                <a16:creationId xmlns:a16="http://schemas.microsoft.com/office/drawing/2014/main" id="{402CD1D2-D928-8E5A-CAA1-D0A447E8BA08}"/>
              </a:ext>
            </a:extLst>
          </p:cNvPr>
          <p:cNvSpPr/>
          <p:nvPr/>
        </p:nvSpPr>
        <p:spPr>
          <a:xfrm>
            <a:off x="2141883" y="4224130"/>
            <a:ext cx="218661" cy="2435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2C499BA-525D-3809-A08E-5B014102FC80}"/>
              </a:ext>
            </a:extLst>
          </p:cNvPr>
          <p:cNvSpPr/>
          <p:nvPr/>
        </p:nvSpPr>
        <p:spPr>
          <a:xfrm>
            <a:off x="3790122" y="4224130"/>
            <a:ext cx="218661" cy="2435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BB56C2E-4133-3107-FCBB-F8BCF8D586F5}"/>
              </a:ext>
            </a:extLst>
          </p:cNvPr>
          <p:cNvSpPr/>
          <p:nvPr/>
        </p:nvSpPr>
        <p:spPr>
          <a:xfrm>
            <a:off x="2141883" y="5459895"/>
            <a:ext cx="218661" cy="2435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644A5A0-18F3-7F61-D44F-9B077D2BAA6D}"/>
              </a:ext>
            </a:extLst>
          </p:cNvPr>
          <p:cNvSpPr/>
          <p:nvPr/>
        </p:nvSpPr>
        <p:spPr>
          <a:xfrm>
            <a:off x="3790122" y="5459895"/>
            <a:ext cx="218661" cy="2435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EC13E29-C505-85BE-9A6A-463701A21E70}"/>
              </a:ext>
            </a:extLst>
          </p:cNvPr>
          <p:cNvSpPr/>
          <p:nvPr/>
        </p:nvSpPr>
        <p:spPr>
          <a:xfrm>
            <a:off x="8183217" y="4224130"/>
            <a:ext cx="218661" cy="2435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574807D-A98A-C8FD-A561-DE2D352B4736}"/>
              </a:ext>
            </a:extLst>
          </p:cNvPr>
          <p:cNvSpPr/>
          <p:nvPr/>
        </p:nvSpPr>
        <p:spPr>
          <a:xfrm>
            <a:off x="9831456" y="4224130"/>
            <a:ext cx="218661" cy="2435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2CA5323-4C86-1BC0-38F6-4878BE9E5B9A}"/>
              </a:ext>
            </a:extLst>
          </p:cNvPr>
          <p:cNvSpPr/>
          <p:nvPr/>
        </p:nvSpPr>
        <p:spPr>
          <a:xfrm>
            <a:off x="8183217" y="5459895"/>
            <a:ext cx="218661" cy="2435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9B51B67-1BFE-340F-23BA-71B7C0AD6D0A}"/>
              </a:ext>
            </a:extLst>
          </p:cNvPr>
          <p:cNvSpPr/>
          <p:nvPr/>
        </p:nvSpPr>
        <p:spPr>
          <a:xfrm>
            <a:off x="9831456" y="5459895"/>
            <a:ext cx="218661" cy="2435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02A0B4E-E869-EFDF-3975-CA2D679BF5F8}"/>
              </a:ext>
            </a:extLst>
          </p:cNvPr>
          <p:cNvSpPr/>
          <p:nvPr/>
        </p:nvSpPr>
        <p:spPr>
          <a:xfrm>
            <a:off x="2893944" y="3443441"/>
            <a:ext cx="188843" cy="18884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CD5AC33-88CD-3A09-0DE6-28010A9D717A}"/>
              </a:ext>
            </a:extLst>
          </p:cNvPr>
          <p:cNvSpPr/>
          <p:nvPr/>
        </p:nvSpPr>
        <p:spPr>
          <a:xfrm>
            <a:off x="2951922" y="6093238"/>
            <a:ext cx="188843" cy="18884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F5393A-E798-91AE-C873-A79239105F90}"/>
              </a:ext>
            </a:extLst>
          </p:cNvPr>
          <p:cNvSpPr/>
          <p:nvPr/>
        </p:nvSpPr>
        <p:spPr>
          <a:xfrm>
            <a:off x="10740887" y="4850631"/>
            <a:ext cx="188843" cy="18884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06232EB-70CF-796C-4C12-AEE61838C261}"/>
              </a:ext>
            </a:extLst>
          </p:cNvPr>
          <p:cNvSpPr/>
          <p:nvPr/>
        </p:nvSpPr>
        <p:spPr>
          <a:xfrm>
            <a:off x="7485822" y="4850631"/>
            <a:ext cx="188843" cy="18884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5212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5EEF8-2AB2-9319-0A9D-962A6C1CC2D4}"/>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A4D46278-BF79-70F1-8118-825E68E9A3C8}"/>
              </a:ext>
            </a:extLst>
          </p:cNvPr>
          <p:cNvSpPr>
            <a:spLocks noGrp="1"/>
          </p:cNvSpPr>
          <p:nvPr>
            <p:ph idx="1"/>
          </p:nvPr>
        </p:nvSpPr>
        <p:spPr>
          <a:xfrm>
            <a:off x="838200" y="1810716"/>
            <a:ext cx="10515600" cy="4351338"/>
          </a:xfrm>
        </p:spPr>
        <p:txBody>
          <a:bodyPr/>
          <a:lstStyle/>
          <a:p>
            <a:r>
              <a:rPr lang="en-US" dirty="0"/>
              <a:t>Is K-means sensitive to initialization?</a:t>
            </a:r>
          </a:p>
          <a:p>
            <a:r>
              <a:rPr lang="en-US" dirty="0"/>
              <a:t>Yes!</a:t>
            </a:r>
          </a:p>
          <a:p>
            <a:r>
              <a:rPr lang="en-US" dirty="0"/>
              <a:t>Example 2</a:t>
            </a:r>
          </a:p>
        </p:txBody>
      </p:sp>
      <p:pic>
        <p:nvPicPr>
          <p:cNvPr id="5" name="Picture 4">
            <a:extLst>
              <a:ext uri="{FF2B5EF4-FFF2-40B4-BE49-F238E27FC236}">
                <a16:creationId xmlns:a16="http://schemas.microsoft.com/office/drawing/2014/main" id="{4FA9C5D6-821B-B487-5E01-215FC23DD976}"/>
              </a:ext>
            </a:extLst>
          </p:cNvPr>
          <p:cNvPicPr>
            <a:picLocks noChangeAspect="1"/>
          </p:cNvPicPr>
          <p:nvPr/>
        </p:nvPicPr>
        <p:blipFill>
          <a:blip r:embed="rId2"/>
          <a:stretch>
            <a:fillRect/>
          </a:stretch>
        </p:blipFill>
        <p:spPr>
          <a:xfrm>
            <a:off x="6894252" y="3986385"/>
            <a:ext cx="4226607" cy="1728493"/>
          </a:xfrm>
          <a:prstGeom prst="rect">
            <a:avLst/>
          </a:prstGeom>
        </p:spPr>
      </p:pic>
      <p:pic>
        <p:nvPicPr>
          <p:cNvPr id="6" name="Picture 5">
            <a:extLst>
              <a:ext uri="{FF2B5EF4-FFF2-40B4-BE49-F238E27FC236}">
                <a16:creationId xmlns:a16="http://schemas.microsoft.com/office/drawing/2014/main" id="{E1BDC2F1-8D98-090A-CB6C-F4694828B646}"/>
              </a:ext>
            </a:extLst>
          </p:cNvPr>
          <p:cNvPicPr>
            <a:picLocks noChangeAspect="1"/>
          </p:cNvPicPr>
          <p:nvPr/>
        </p:nvPicPr>
        <p:blipFill>
          <a:blip r:embed="rId2"/>
          <a:stretch>
            <a:fillRect/>
          </a:stretch>
        </p:blipFill>
        <p:spPr>
          <a:xfrm>
            <a:off x="838200" y="3986385"/>
            <a:ext cx="4226607" cy="1728493"/>
          </a:xfrm>
          <a:prstGeom prst="rect">
            <a:avLst/>
          </a:prstGeom>
        </p:spPr>
      </p:pic>
      <p:sp>
        <p:nvSpPr>
          <p:cNvPr id="8" name="Rectangle 7">
            <a:extLst>
              <a:ext uri="{FF2B5EF4-FFF2-40B4-BE49-F238E27FC236}">
                <a16:creationId xmlns:a16="http://schemas.microsoft.com/office/drawing/2014/main" id="{BEF6F0A3-2DF9-91B9-F52B-3F09CBA20020}"/>
              </a:ext>
            </a:extLst>
          </p:cNvPr>
          <p:cNvSpPr/>
          <p:nvPr/>
        </p:nvSpPr>
        <p:spPr>
          <a:xfrm>
            <a:off x="2519570" y="3493604"/>
            <a:ext cx="188843" cy="18884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9383F21-043C-E678-8225-E2BED2D9EA79}"/>
              </a:ext>
            </a:extLst>
          </p:cNvPr>
          <p:cNvSpPr/>
          <p:nvPr/>
        </p:nvSpPr>
        <p:spPr>
          <a:xfrm>
            <a:off x="2577548" y="6143401"/>
            <a:ext cx="188843" cy="18884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42AFD6F-FFB0-E226-304C-6FB2A1ED5A89}"/>
              </a:ext>
            </a:extLst>
          </p:cNvPr>
          <p:cNvSpPr/>
          <p:nvPr/>
        </p:nvSpPr>
        <p:spPr>
          <a:xfrm>
            <a:off x="11304542" y="4850631"/>
            <a:ext cx="188843" cy="18884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64D350A-056F-8275-9A4E-4EAA382E9676}"/>
              </a:ext>
            </a:extLst>
          </p:cNvPr>
          <p:cNvSpPr/>
          <p:nvPr/>
        </p:nvSpPr>
        <p:spPr>
          <a:xfrm>
            <a:off x="6521726" y="4756209"/>
            <a:ext cx="188843" cy="18884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0" name="Ink 19">
                <a:extLst>
                  <a:ext uri="{FF2B5EF4-FFF2-40B4-BE49-F238E27FC236}">
                    <a16:creationId xmlns:a16="http://schemas.microsoft.com/office/drawing/2014/main" id="{4D684F2A-6F20-1A96-8981-717E01E64F59}"/>
                  </a:ext>
                </a:extLst>
              </p14:cNvPr>
              <p14:cNvContentPartPr/>
              <p14:nvPr/>
            </p14:nvContentPartPr>
            <p14:xfrm>
              <a:off x="3869609" y="2366789"/>
              <a:ext cx="42120" cy="34920"/>
            </p14:xfrm>
          </p:contentPart>
        </mc:Choice>
        <mc:Fallback xmlns="">
          <p:pic>
            <p:nvPicPr>
              <p:cNvPr id="20" name="Ink 19">
                <a:extLst>
                  <a:ext uri="{FF2B5EF4-FFF2-40B4-BE49-F238E27FC236}">
                    <a16:creationId xmlns:a16="http://schemas.microsoft.com/office/drawing/2014/main" id="{4D684F2A-6F20-1A96-8981-717E01E64F59}"/>
                  </a:ext>
                </a:extLst>
              </p:cNvPr>
              <p:cNvPicPr/>
              <p:nvPr/>
            </p:nvPicPr>
            <p:blipFill>
              <a:blip r:embed="rId4"/>
              <a:stretch>
                <a:fillRect/>
              </a:stretch>
            </p:blipFill>
            <p:spPr>
              <a:xfrm>
                <a:off x="3851609" y="2348789"/>
                <a:ext cx="77760" cy="70560"/>
              </a:xfrm>
              <a:prstGeom prst="rect">
                <a:avLst/>
              </a:prstGeom>
            </p:spPr>
          </p:pic>
        </mc:Fallback>
      </mc:AlternateContent>
    </p:spTree>
    <p:extLst>
      <p:ext uri="{BB962C8B-B14F-4D97-AF65-F5344CB8AC3E}">
        <p14:creationId xmlns:p14="http://schemas.microsoft.com/office/powerpoint/2010/main" val="2744536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74A54-A19E-68F5-571F-E553E896246E}"/>
              </a:ext>
            </a:extLst>
          </p:cNvPr>
          <p:cNvSpPr>
            <a:spLocks noGrp="1"/>
          </p:cNvSpPr>
          <p:nvPr>
            <p:ph type="title"/>
          </p:nvPr>
        </p:nvSpPr>
        <p:spPr/>
        <p:txBody>
          <a:bodyPr/>
          <a:lstStyle/>
          <a:p>
            <a:r>
              <a:rPr lang="en-US" dirty="0"/>
              <a:t>Machine Learning</a:t>
            </a:r>
          </a:p>
        </p:txBody>
      </p:sp>
      <p:sp>
        <p:nvSpPr>
          <p:cNvPr id="3" name="Rectangle 2">
            <a:extLst>
              <a:ext uri="{FF2B5EF4-FFF2-40B4-BE49-F238E27FC236}">
                <a16:creationId xmlns:a16="http://schemas.microsoft.com/office/drawing/2014/main" id="{47BACDD4-CEDB-F5CC-C191-3AA3AFC266CB}"/>
              </a:ext>
            </a:extLst>
          </p:cNvPr>
          <p:cNvSpPr/>
          <p:nvPr/>
        </p:nvSpPr>
        <p:spPr>
          <a:xfrm>
            <a:off x="4380753" y="1464235"/>
            <a:ext cx="2265082" cy="49007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Machine Learning</a:t>
            </a:r>
          </a:p>
        </p:txBody>
      </p:sp>
      <p:sp>
        <p:nvSpPr>
          <p:cNvPr id="4" name="Rectangle 3">
            <a:extLst>
              <a:ext uri="{FF2B5EF4-FFF2-40B4-BE49-F238E27FC236}">
                <a16:creationId xmlns:a16="http://schemas.microsoft.com/office/drawing/2014/main" id="{ED93D432-D6CA-E513-4CAD-31F39703A2C7}"/>
              </a:ext>
            </a:extLst>
          </p:cNvPr>
          <p:cNvSpPr/>
          <p:nvPr/>
        </p:nvSpPr>
        <p:spPr>
          <a:xfrm>
            <a:off x="1123576" y="2566893"/>
            <a:ext cx="2441388" cy="49007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Supervised Learning f(x)</a:t>
            </a:r>
          </a:p>
        </p:txBody>
      </p:sp>
      <p:sp>
        <p:nvSpPr>
          <p:cNvPr id="5" name="Rectangle 4">
            <a:extLst>
              <a:ext uri="{FF2B5EF4-FFF2-40B4-BE49-F238E27FC236}">
                <a16:creationId xmlns:a16="http://schemas.microsoft.com/office/drawing/2014/main" id="{F4398BF7-7D17-1172-7840-73FC7AF70114}"/>
              </a:ext>
            </a:extLst>
          </p:cNvPr>
          <p:cNvSpPr/>
          <p:nvPr/>
        </p:nvSpPr>
        <p:spPr>
          <a:xfrm>
            <a:off x="4267200" y="2566891"/>
            <a:ext cx="2492188" cy="49007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Reinforcement Learning</a:t>
            </a:r>
          </a:p>
        </p:txBody>
      </p:sp>
      <p:sp>
        <p:nvSpPr>
          <p:cNvPr id="6" name="Rectangle 5">
            <a:extLst>
              <a:ext uri="{FF2B5EF4-FFF2-40B4-BE49-F238E27FC236}">
                <a16:creationId xmlns:a16="http://schemas.microsoft.com/office/drawing/2014/main" id="{18F2D1A4-0BB6-7D44-EC5A-AC596C153722}"/>
              </a:ext>
            </a:extLst>
          </p:cNvPr>
          <p:cNvSpPr/>
          <p:nvPr/>
        </p:nvSpPr>
        <p:spPr>
          <a:xfrm>
            <a:off x="7527364" y="2566891"/>
            <a:ext cx="2405529" cy="8277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Unsupervised Learning</a:t>
            </a:r>
          </a:p>
          <a:p>
            <a:r>
              <a:rPr lang="en-US" dirty="0">
                <a:solidFill>
                  <a:srgbClr val="FF0000"/>
                </a:solidFill>
              </a:rPr>
              <a:t>Clustering</a:t>
            </a:r>
          </a:p>
        </p:txBody>
      </p:sp>
      <p:cxnSp>
        <p:nvCxnSpPr>
          <p:cNvPr id="7" name="Straight Arrow Connector 6">
            <a:extLst>
              <a:ext uri="{FF2B5EF4-FFF2-40B4-BE49-F238E27FC236}">
                <a16:creationId xmlns:a16="http://schemas.microsoft.com/office/drawing/2014/main" id="{FE37B404-45F3-59A2-5CDE-39759647075F}"/>
              </a:ext>
            </a:extLst>
          </p:cNvPr>
          <p:cNvCxnSpPr>
            <a:stCxn id="3" idx="2"/>
            <a:endCxn id="4" idx="0"/>
          </p:cNvCxnSpPr>
          <p:nvPr/>
        </p:nvCxnSpPr>
        <p:spPr>
          <a:xfrm flipH="1">
            <a:off x="2344270" y="1954306"/>
            <a:ext cx="3169024" cy="6125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7E99138E-6D2B-D262-1492-46FA19BD5CCB}"/>
              </a:ext>
            </a:extLst>
          </p:cNvPr>
          <p:cNvCxnSpPr>
            <a:stCxn id="3" idx="2"/>
            <a:endCxn id="5" idx="0"/>
          </p:cNvCxnSpPr>
          <p:nvPr/>
        </p:nvCxnSpPr>
        <p:spPr>
          <a:xfrm>
            <a:off x="5513294" y="1954306"/>
            <a:ext cx="0" cy="6125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128E970D-DA46-444F-DEAC-9AD93B5B0CC5}"/>
              </a:ext>
            </a:extLst>
          </p:cNvPr>
          <p:cNvCxnSpPr>
            <a:stCxn id="3" idx="2"/>
          </p:cNvCxnSpPr>
          <p:nvPr/>
        </p:nvCxnSpPr>
        <p:spPr>
          <a:xfrm>
            <a:off x="5513294" y="1954306"/>
            <a:ext cx="3343835" cy="6125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D425C529-2BF7-E980-3651-8C7AA1FC7876}"/>
              </a:ext>
            </a:extLst>
          </p:cNvPr>
          <p:cNvSpPr/>
          <p:nvPr/>
        </p:nvSpPr>
        <p:spPr>
          <a:xfrm>
            <a:off x="1123576" y="3801037"/>
            <a:ext cx="2441388" cy="25116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Parametric</a:t>
            </a:r>
          </a:p>
          <a:p>
            <a:r>
              <a:rPr lang="en-US" dirty="0"/>
              <a:t>Linear Regression</a:t>
            </a:r>
          </a:p>
          <a:p>
            <a:r>
              <a:rPr lang="en-US" dirty="0"/>
              <a:t>Logistic Regression</a:t>
            </a:r>
          </a:p>
          <a:p>
            <a:r>
              <a:rPr lang="en-US" dirty="0"/>
              <a:t>Decision Tree</a:t>
            </a:r>
          </a:p>
          <a:p>
            <a:r>
              <a:rPr lang="en-US" dirty="0"/>
              <a:t>Perceptron</a:t>
            </a:r>
          </a:p>
          <a:p>
            <a:r>
              <a:rPr lang="en-US" dirty="0"/>
              <a:t>Neural Network</a:t>
            </a:r>
          </a:p>
          <a:p>
            <a:r>
              <a:rPr lang="en-US" dirty="0"/>
              <a:t>SVM</a:t>
            </a:r>
          </a:p>
          <a:p>
            <a:r>
              <a:rPr lang="en-US" dirty="0"/>
              <a:t>…</a:t>
            </a:r>
          </a:p>
          <a:p>
            <a:pPr algn="ctr"/>
            <a:endParaRPr lang="en-US" dirty="0"/>
          </a:p>
        </p:txBody>
      </p:sp>
      <p:cxnSp>
        <p:nvCxnSpPr>
          <p:cNvPr id="11" name="Straight Arrow Connector 10">
            <a:extLst>
              <a:ext uri="{FF2B5EF4-FFF2-40B4-BE49-F238E27FC236}">
                <a16:creationId xmlns:a16="http://schemas.microsoft.com/office/drawing/2014/main" id="{B9E5BA66-62C5-4A7B-4363-D5E6CF1044F7}"/>
              </a:ext>
            </a:extLst>
          </p:cNvPr>
          <p:cNvCxnSpPr>
            <a:stCxn id="4" idx="2"/>
            <a:endCxn id="10" idx="0"/>
          </p:cNvCxnSpPr>
          <p:nvPr/>
        </p:nvCxnSpPr>
        <p:spPr>
          <a:xfrm>
            <a:off x="2344270" y="3056964"/>
            <a:ext cx="0" cy="7440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A40541C9-29E6-5368-17DD-CB1CABE3F910}"/>
              </a:ext>
            </a:extLst>
          </p:cNvPr>
          <p:cNvSpPr/>
          <p:nvPr/>
        </p:nvSpPr>
        <p:spPr>
          <a:xfrm>
            <a:off x="4019176" y="3801037"/>
            <a:ext cx="2441388" cy="143435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Non Parametric</a:t>
            </a:r>
          </a:p>
          <a:p>
            <a:pPr algn="ctr"/>
            <a:endParaRPr lang="en-US" dirty="0"/>
          </a:p>
          <a:p>
            <a:r>
              <a:rPr lang="en-US" dirty="0"/>
              <a:t>Instance-based Learning</a:t>
            </a:r>
          </a:p>
          <a:p>
            <a:r>
              <a:rPr lang="en-US" dirty="0"/>
              <a:t>KNN</a:t>
            </a:r>
          </a:p>
        </p:txBody>
      </p:sp>
      <p:cxnSp>
        <p:nvCxnSpPr>
          <p:cNvPr id="13" name="Straight Arrow Connector 12">
            <a:extLst>
              <a:ext uri="{FF2B5EF4-FFF2-40B4-BE49-F238E27FC236}">
                <a16:creationId xmlns:a16="http://schemas.microsoft.com/office/drawing/2014/main" id="{0CDC04D7-1EEC-02AF-D445-4AE730D3B1D8}"/>
              </a:ext>
            </a:extLst>
          </p:cNvPr>
          <p:cNvCxnSpPr>
            <a:stCxn id="4" idx="2"/>
            <a:endCxn id="12" idx="0"/>
          </p:cNvCxnSpPr>
          <p:nvPr/>
        </p:nvCxnSpPr>
        <p:spPr>
          <a:xfrm>
            <a:off x="2344270" y="3056964"/>
            <a:ext cx="2895600" cy="7440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47116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EF912-7872-DFA9-1E91-C3B9A3E7714E}"/>
              </a:ext>
            </a:extLst>
          </p:cNvPr>
          <p:cNvSpPr>
            <a:spLocks noGrp="1"/>
          </p:cNvSpPr>
          <p:nvPr>
            <p:ph type="title"/>
          </p:nvPr>
        </p:nvSpPr>
        <p:spPr/>
        <p:txBody>
          <a:bodyPr/>
          <a:lstStyle/>
          <a:p>
            <a:r>
              <a:rPr lang="en-US"/>
              <a:t>Clustering</a:t>
            </a:r>
            <a:endParaRPr lang="en-US" dirty="0"/>
          </a:p>
        </p:txBody>
      </p:sp>
      <p:sp>
        <p:nvSpPr>
          <p:cNvPr id="3" name="Content Placeholder 2">
            <a:extLst>
              <a:ext uri="{FF2B5EF4-FFF2-40B4-BE49-F238E27FC236}">
                <a16:creationId xmlns:a16="http://schemas.microsoft.com/office/drawing/2014/main" id="{C50EA7D4-4BB4-B360-08BE-B5ADBB2C76F8}"/>
              </a:ext>
            </a:extLst>
          </p:cNvPr>
          <p:cNvSpPr>
            <a:spLocks noGrp="1"/>
          </p:cNvSpPr>
          <p:nvPr>
            <p:ph idx="1"/>
          </p:nvPr>
        </p:nvSpPr>
        <p:spPr/>
        <p:txBody>
          <a:bodyPr/>
          <a:lstStyle/>
          <a:p>
            <a:r>
              <a:rPr lang="en-US" dirty="0"/>
              <a:t>Clustering</a:t>
            </a:r>
          </a:p>
          <a:p>
            <a:pPr lvl="1"/>
            <a:r>
              <a:rPr lang="en-US" dirty="0"/>
              <a:t>Input: some data</a:t>
            </a:r>
          </a:p>
          <a:p>
            <a:pPr lvl="1"/>
            <a:r>
              <a:rPr lang="en-US" dirty="0"/>
              <a:t>Goal: infer group information</a:t>
            </a:r>
          </a:p>
          <a:p>
            <a:r>
              <a:rPr lang="en-US" dirty="0"/>
              <a:t>Clustering systems:</a:t>
            </a:r>
          </a:p>
          <a:p>
            <a:pPr lvl="1"/>
            <a:r>
              <a:rPr lang="en-US" dirty="0"/>
              <a:t>Unsupervised learning</a:t>
            </a:r>
          </a:p>
          <a:p>
            <a:pPr lvl="1"/>
            <a:r>
              <a:rPr lang="en-US" dirty="0"/>
              <a:t>Require data, but no labels</a:t>
            </a:r>
          </a:p>
          <a:p>
            <a:pPr lvl="1"/>
            <a:r>
              <a:rPr lang="en-US" dirty="0"/>
              <a:t>Detect patterns</a:t>
            </a:r>
          </a:p>
          <a:p>
            <a:pPr lvl="2"/>
            <a:r>
              <a:rPr lang="en-US" dirty="0"/>
              <a:t>E.g. Customer shopping patterns</a:t>
            </a:r>
          </a:p>
          <a:p>
            <a:pPr lvl="1"/>
            <a:r>
              <a:rPr lang="en-US" dirty="0"/>
              <a:t>Useful when don’t know what </a:t>
            </a:r>
          </a:p>
          <a:p>
            <a:pPr marL="457200" lvl="1" indent="0">
              <a:buNone/>
            </a:pPr>
            <a:r>
              <a:rPr lang="en-US" dirty="0"/>
              <a:t>    you’re looking for</a:t>
            </a:r>
          </a:p>
        </p:txBody>
      </p:sp>
      <p:pic>
        <p:nvPicPr>
          <p:cNvPr id="5" name="Picture 4">
            <a:extLst>
              <a:ext uri="{FF2B5EF4-FFF2-40B4-BE49-F238E27FC236}">
                <a16:creationId xmlns:a16="http://schemas.microsoft.com/office/drawing/2014/main" id="{F1307A76-5FA7-0135-B892-EA218C8E60F0}"/>
              </a:ext>
            </a:extLst>
          </p:cNvPr>
          <p:cNvPicPr>
            <a:picLocks noChangeAspect="1"/>
          </p:cNvPicPr>
          <p:nvPr/>
        </p:nvPicPr>
        <p:blipFill>
          <a:blip r:embed="rId2"/>
          <a:stretch>
            <a:fillRect/>
          </a:stretch>
        </p:blipFill>
        <p:spPr>
          <a:xfrm>
            <a:off x="5491369" y="1971416"/>
            <a:ext cx="6630705" cy="2915168"/>
          </a:xfrm>
          <a:prstGeom prst="rect">
            <a:avLst/>
          </a:prstGeom>
        </p:spPr>
      </p:pic>
    </p:spTree>
    <p:extLst>
      <p:ext uri="{BB962C8B-B14F-4D97-AF65-F5344CB8AC3E}">
        <p14:creationId xmlns:p14="http://schemas.microsoft.com/office/powerpoint/2010/main" val="23741405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EDD4B-A77E-4945-41E7-C427601057EF}"/>
              </a:ext>
            </a:extLst>
          </p:cNvPr>
          <p:cNvSpPr>
            <a:spLocks noGrp="1"/>
          </p:cNvSpPr>
          <p:nvPr>
            <p:ph type="title"/>
          </p:nvPr>
        </p:nvSpPr>
        <p:spPr/>
        <p:txBody>
          <a:bodyPr/>
          <a:lstStyle/>
          <a:p>
            <a:r>
              <a:rPr lang="en-US" dirty="0"/>
              <a:t>Clustering</a:t>
            </a:r>
          </a:p>
        </p:txBody>
      </p:sp>
      <p:sp>
        <p:nvSpPr>
          <p:cNvPr id="3" name="Content Placeholder 2">
            <a:extLst>
              <a:ext uri="{FF2B5EF4-FFF2-40B4-BE49-F238E27FC236}">
                <a16:creationId xmlns:a16="http://schemas.microsoft.com/office/drawing/2014/main" id="{F045C222-4EB8-D276-F033-EFBF19FD3E73}"/>
              </a:ext>
            </a:extLst>
          </p:cNvPr>
          <p:cNvSpPr>
            <a:spLocks noGrp="1"/>
          </p:cNvSpPr>
          <p:nvPr>
            <p:ph idx="1"/>
          </p:nvPr>
        </p:nvSpPr>
        <p:spPr/>
        <p:txBody>
          <a:bodyPr>
            <a:normAutofit fontScale="92500" lnSpcReduction="10000"/>
          </a:bodyPr>
          <a:lstStyle/>
          <a:p>
            <a:r>
              <a:rPr lang="en-US" dirty="0"/>
              <a:t>Basic idea: group together similar instances</a:t>
            </a:r>
          </a:p>
          <a:p>
            <a:r>
              <a:rPr lang="en-US" dirty="0"/>
              <a:t>Example: 2D point patterns</a:t>
            </a:r>
          </a:p>
          <a:p>
            <a:endParaRPr lang="en-US" dirty="0"/>
          </a:p>
          <a:p>
            <a:endParaRPr lang="en-US" dirty="0"/>
          </a:p>
          <a:p>
            <a:endParaRPr lang="en-US" dirty="0"/>
          </a:p>
          <a:p>
            <a:endParaRPr lang="en-US" dirty="0"/>
          </a:p>
          <a:p>
            <a:endParaRPr lang="en-US" dirty="0"/>
          </a:p>
          <a:p>
            <a:r>
              <a:rPr lang="en-US" dirty="0"/>
              <a:t>What could “similar” mean?</a:t>
            </a:r>
          </a:p>
          <a:p>
            <a:pPr lvl="1"/>
            <a:r>
              <a:rPr lang="en-US" dirty="0"/>
              <a:t>One option: small distance</a:t>
            </a:r>
          </a:p>
          <a:p>
            <a:pPr lvl="1"/>
            <a:r>
              <a:rPr lang="en-US" dirty="0"/>
              <a:t>Clustering is </a:t>
            </a:r>
            <a:r>
              <a:rPr lang="en-US" dirty="0">
                <a:solidFill>
                  <a:srgbClr val="FF0000"/>
                </a:solidFill>
              </a:rPr>
              <a:t>subjective</a:t>
            </a:r>
          </a:p>
          <a:p>
            <a:pPr marL="0" indent="0">
              <a:buNone/>
            </a:pPr>
            <a:endParaRPr lang="en-US" dirty="0"/>
          </a:p>
        </p:txBody>
      </p:sp>
      <p:pic>
        <p:nvPicPr>
          <p:cNvPr id="5" name="Picture 4">
            <a:extLst>
              <a:ext uri="{FF2B5EF4-FFF2-40B4-BE49-F238E27FC236}">
                <a16:creationId xmlns:a16="http://schemas.microsoft.com/office/drawing/2014/main" id="{A927550E-20F6-622C-939A-A84C6AFF58FE}"/>
              </a:ext>
            </a:extLst>
          </p:cNvPr>
          <p:cNvPicPr>
            <a:picLocks noChangeAspect="1"/>
          </p:cNvPicPr>
          <p:nvPr/>
        </p:nvPicPr>
        <p:blipFill>
          <a:blip r:embed="rId2"/>
          <a:stretch>
            <a:fillRect/>
          </a:stretch>
        </p:blipFill>
        <p:spPr>
          <a:xfrm>
            <a:off x="1413862" y="2731726"/>
            <a:ext cx="7814662" cy="2001253"/>
          </a:xfrm>
          <a:prstGeom prst="rect">
            <a:avLst/>
          </a:prstGeom>
        </p:spPr>
      </p:pic>
      <p:pic>
        <p:nvPicPr>
          <p:cNvPr id="7" name="Picture 6">
            <a:extLst>
              <a:ext uri="{FF2B5EF4-FFF2-40B4-BE49-F238E27FC236}">
                <a16:creationId xmlns:a16="http://schemas.microsoft.com/office/drawing/2014/main" id="{BB6FF929-BBD7-DB5D-FE8C-12B65B9231EF}"/>
              </a:ext>
            </a:extLst>
          </p:cNvPr>
          <p:cNvPicPr>
            <a:picLocks noChangeAspect="1"/>
          </p:cNvPicPr>
          <p:nvPr/>
        </p:nvPicPr>
        <p:blipFill>
          <a:blip r:embed="rId3"/>
          <a:stretch>
            <a:fillRect/>
          </a:stretch>
        </p:blipFill>
        <p:spPr>
          <a:xfrm>
            <a:off x="8127765" y="4424974"/>
            <a:ext cx="3452073" cy="2452247"/>
          </a:xfrm>
          <a:prstGeom prst="rect">
            <a:avLst/>
          </a:prstGeom>
        </p:spPr>
      </p:pic>
    </p:spTree>
    <p:extLst>
      <p:ext uri="{BB962C8B-B14F-4D97-AF65-F5344CB8AC3E}">
        <p14:creationId xmlns:p14="http://schemas.microsoft.com/office/powerpoint/2010/main" val="1355524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1293C-707F-601D-7CCA-53712DCF0831}"/>
              </a:ext>
            </a:extLst>
          </p:cNvPr>
          <p:cNvSpPr>
            <a:spLocks noGrp="1"/>
          </p:cNvSpPr>
          <p:nvPr>
            <p:ph type="title"/>
          </p:nvPr>
        </p:nvSpPr>
        <p:spPr/>
        <p:txBody>
          <a:bodyPr/>
          <a:lstStyle/>
          <a:p>
            <a:r>
              <a:rPr lang="en-US" dirty="0"/>
              <a:t>K-Means</a:t>
            </a:r>
          </a:p>
        </p:txBody>
      </p:sp>
      <p:sp>
        <p:nvSpPr>
          <p:cNvPr id="3" name="Content Placeholder 2">
            <a:extLst>
              <a:ext uri="{FF2B5EF4-FFF2-40B4-BE49-F238E27FC236}">
                <a16:creationId xmlns:a16="http://schemas.microsoft.com/office/drawing/2014/main" id="{83D27D90-925D-7F32-4677-1FE2E835D1C1}"/>
              </a:ext>
            </a:extLst>
          </p:cNvPr>
          <p:cNvSpPr>
            <a:spLocks noGrp="1"/>
          </p:cNvSpPr>
          <p:nvPr>
            <p:ph idx="1"/>
          </p:nvPr>
        </p:nvSpPr>
        <p:spPr/>
        <p:txBody>
          <a:bodyPr/>
          <a:lstStyle/>
          <a:p>
            <a:r>
              <a:rPr lang="en-US" dirty="0"/>
              <a:t>An iterative clustering algorithm</a:t>
            </a:r>
          </a:p>
          <a:p>
            <a:pPr lvl="1"/>
            <a:r>
              <a:rPr lang="en-US" sz="2800" dirty="0"/>
              <a:t>Pick K </a:t>
            </a:r>
            <a:r>
              <a:rPr lang="en-US" sz="2800" dirty="0">
                <a:solidFill>
                  <a:srgbClr val="FF0000"/>
                </a:solidFill>
              </a:rPr>
              <a:t>random</a:t>
            </a:r>
            <a:r>
              <a:rPr lang="en-US" sz="2800" dirty="0"/>
              <a:t> points as cluster centers (means)</a:t>
            </a:r>
          </a:p>
          <a:p>
            <a:pPr lvl="1"/>
            <a:r>
              <a:rPr lang="en-US" sz="2800" dirty="0"/>
              <a:t>Alternate:</a:t>
            </a:r>
          </a:p>
          <a:p>
            <a:pPr lvl="2"/>
            <a:r>
              <a:rPr lang="en-US" sz="2800" dirty="0"/>
              <a:t>Assign data instances to closest cluster center</a:t>
            </a:r>
          </a:p>
          <a:p>
            <a:pPr lvl="2"/>
            <a:r>
              <a:rPr lang="en-US" sz="2800" dirty="0"/>
              <a:t>Change the cluster center to the average of its assigned points</a:t>
            </a:r>
          </a:p>
          <a:p>
            <a:pPr lvl="1"/>
            <a:r>
              <a:rPr lang="en-US" sz="2800" dirty="0"/>
              <a:t>Stop when no points’ assignments change</a:t>
            </a:r>
          </a:p>
        </p:txBody>
      </p:sp>
    </p:spTree>
    <p:extLst>
      <p:ext uri="{BB962C8B-B14F-4D97-AF65-F5344CB8AC3E}">
        <p14:creationId xmlns:p14="http://schemas.microsoft.com/office/powerpoint/2010/main" val="3319483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ACF0B4-4FDE-A269-83C7-17BEA28BADBD}"/>
              </a:ext>
            </a:extLst>
          </p:cNvPr>
          <p:cNvSpPr>
            <a:spLocks noGrp="1"/>
          </p:cNvSpPr>
          <p:nvPr>
            <p:ph type="title"/>
          </p:nvPr>
        </p:nvSpPr>
        <p:spPr>
          <a:xfrm>
            <a:off x="640080" y="325369"/>
            <a:ext cx="4368602" cy="1956841"/>
          </a:xfrm>
        </p:spPr>
        <p:txBody>
          <a:bodyPr anchor="b">
            <a:normAutofit/>
          </a:bodyPr>
          <a:lstStyle/>
          <a:p>
            <a:r>
              <a:rPr lang="en-US" sz="5400" dirty="0"/>
              <a:t>K-means clustering</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97AB139-1389-0E25-6414-BF418570F37E}"/>
              </a:ext>
            </a:extLst>
          </p:cNvPr>
          <p:cNvSpPr>
            <a:spLocks noGrp="1"/>
          </p:cNvSpPr>
          <p:nvPr>
            <p:ph idx="1"/>
          </p:nvPr>
        </p:nvSpPr>
        <p:spPr>
          <a:xfrm>
            <a:off x="640080" y="2872899"/>
            <a:ext cx="4243589" cy="3320668"/>
          </a:xfrm>
        </p:spPr>
        <p:txBody>
          <a:bodyPr>
            <a:normAutofit/>
          </a:bodyPr>
          <a:lstStyle/>
          <a:p>
            <a:r>
              <a:rPr lang="en-US" sz="2200"/>
              <a:t>Pick K random points as cluster centers</a:t>
            </a:r>
          </a:p>
          <a:p>
            <a:endParaRPr lang="en-US" sz="2200"/>
          </a:p>
        </p:txBody>
      </p:sp>
      <p:pic>
        <p:nvPicPr>
          <p:cNvPr id="5" name="Picture 4">
            <a:extLst>
              <a:ext uri="{FF2B5EF4-FFF2-40B4-BE49-F238E27FC236}">
                <a16:creationId xmlns:a16="http://schemas.microsoft.com/office/drawing/2014/main" id="{2135EA83-5AE3-3C27-08BA-281EC8AABBC1}"/>
              </a:ext>
            </a:extLst>
          </p:cNvPr>
          <p:cNvPicPr>
            <a:picLocks noChangeAspect="1"/>
          </p:cNvPicPr>
          <p:nvPr/>
        </p:nvPicPr>
        <p:blipFill rotWithShape="1">
          <a:blip r:embed="rId2"/>
          <a:srcRect b="30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883736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FB9B8B-369B-1568-1870-CA63C7953D32}"/>
              </a:ext>
            </a:extLst>
          </p:cNvPr>
          <p:cNvSpPr>
            <a:spLocks noGrp="1"/>
          </p:cNvSpPr>
          <p:nvPr>
            <p:ph type="title"/>
          </p:nvPr>
        </p:nvSpPr>
        <p:spPr>
          <a:xfrm>
            <a:off x="640080" y="325369"/>
            <a:ext cx="4368602" cy="1956841"/>
          </a:xfrm>
        </p:spPr>
        <p:txBody>
          <a:bodyPr anchor="b">
            <a:normAutofit/>
          </a:bodyPr>
          <a:lstStyle/>
          <a:p>
            <a:r>
              <a:rPr lang="en-US" sz="5400" dirty="0"/>
              <a:t>K-means clustering</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2B2D2F9-C331-5860-0C1E-51C297BD01D6}"/>
              </a:ext>
            </a:extLst>
          </p:cNvPr>
          <p:cNvSpPr>
            <a:spLocks noGrp="1"/>
          </p:cNvSpPr>
          <p:nvPr>
            <p:ph idx="1"/>
          </p:nvPr>
        </p:nvSpPr>
        <p:spPr>
          <a:xfrm>
            <a:off x="640080" y="2872899"/>
            <a:ext cx="4243589" cy="3320668"/>
          </a:xfrm>
        </p:spPr>
        <p:txBody>
          <a:bodyPr>
            <a:normAutofit/>
          </a:bodyPr>
          <a:lstStyle/>
          <a:p>
            <a:r>
              <a:rPr lang="en-US" sz="2200" dirty="0"/>
              <a:t>First Iterative Step 1</a:t>
            </a:r>
          </a:p>
          <a:p>
            <a:r>
              <a:rPr lang="en-US" sz="2200" dirty="0"/>
              <a:t>Assign data instances to closest cluster center</a:t>
            </a:r>
          </a:p>
        </p:txBody>
      </p:sp>
      <p:pic>
        <p:nvPicPr>
          <p:cNvPr id="5" name="Picture 4">
            <a:extLst>
              <a:ext uri="{FF2B5EF4-FFF2-40B4-BE49-F238E27FC236}">
                <a16:creationId xmlns:a16="http://schemas.microsoft.com/office/drawing/2014/main" id="{D8BF0821-ABF0-1C91-1EE6-75B8C5C7304F}"/>
              </a:ext>
            </a:extLst>
          </p:cNvPr>
          <p:cNvPicPr>
            <a:picLocks noChangeAspect="1"/>
          </p:cNvPicPr>
          <p:nvPr/>
        </p:nvPicPr>
        <p:blipFill rotWithShape="1">
          <a:blip r:embed="rId2"/>
          <a:srcRect r="-1" b="204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475B8471-0E33-52DA-BE4D-5867E806E5E8}"/>
                  </a:ext>
                </a:extLst>
              </p14:cNvPr>
              <p14:cNvContentPartPr/>
              <p14:nvPr/>
            </p14:nvContentPartPr>
            <p14:xfrm>
              <a:off x="2304329" y="3627149"/>
              <a:ext cx="25560" cy="1440"/>
            </p14:xfrm>
          </p:contentPart>
        </mc:Choice>
        <mc:Fallback xmlns="">
          <p:pic>
            <p:nvPicPr>
              <p:cNvPr id="8" name="Ink 7">
                <a:extLst>
                  <a:ext uri="{FF2B5EF4-FFF2-40B4-BE49-F238E27FC236}">
                    <a16:creationId xmlns:a16="http://schemas.microsoft.com/office/drawing/2014/main" id="{475B8471-0E33-52DA-BE4D-5867E806E5E8}"/>
                  </a:ext>
                </a:extLst>
              </p:cNvPr>
              <p:cNvPicPr/>
              <p:nvPr/>
            </p:nvPicPr>
            <p:blipFill>
              <a:blip r:embed="rId10"/>
              <a:stretch>
                <a:fillRect/>
              </a:stretch>
            </p:blipFill>
            <p:spPr>
              <a:xfrm>
                <a:off x="2286329" y="3609149"/>
                <a:ext cx="6120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30" name="Ink 29">
                <a:extLst>
                  <a:ext uri="{FF2B5EF4-FFF2-40B4-BE49-F238E27FC236}">
                    <a16:creationId xmlns:a16="http://schemas.microsoft.com/office/drawing/2014/main" id="{6CC382AD-E551-E29E-6E6D-2357314BAA36}"/>
                  </a:ext>
                </a:extLst>
              </p14:cNvPr>
              <p14:cNvContentPartPr/>
              <p14:nvPr/>
            </p14:nvContentPartPr>
            <p14:xfrm>
              <a:off x="9629249" y="3076349"/>
              <a:ext cx="2880" cy="5760"/>
            </p14:xfrm>
          </p:contentPart>
        </mc:Choice>
        <mc:Fallback>
          <p:pic>
            <p:nvPicPr>
              <p:cNvPr id="30" name="Ink 29">
                <a:extLst>
                  <a:ext uri="{FF2B5EF4-FFF2-40B4-BE49-F238E27FC236}">
                    <a16:creationId xmlns:a16="http://schemas.microsoft.com/office/drawing/2014/main" id="{6CC382AD-E551-E29E-6E6D-2357314BAA36}"/>
                  </a:ext>
                </a:extLst>
              </p:cNvPr>
              <p:cNvPicPr/>
              <p:nvPr/>
            </p:nvPicPr>
            <p:blipFill>
              <a:blip r:embed="rId12"/>
              <a:stretch>
                <a:fillRect/>
              </a:stretch>
            </p:blipFill>
            <p:spPr>
              <a:xfrm>
                <a:off x="9613249" y="3058349"/>
                <a:ext cx="34560" cy="41400"/>
              </a:xfrm>
              <a:prstGeom prst="rect">
                <a:avLst/>
              </a:prstGeom>
            </p:spPr>
          </p:pic>
        </mc:Fallback>
      </mc:AlternateContent>
    </p:spTree>
    <p:extLst>
      <p:ext uri="{BB962C8B-B14F-4D97-AF65-F5344CB8AC3E}">
        <p14:creationId xmlns:p14="http://schemas.microsoft.com/office/powerpoint/2010/main" val="3793827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0FBDFE-9DC5-6DC3-C338-AF2C58DD87BD}"/>
              </a:ext>
            </a:extLst>
          </p:cNvPr>
          <p:cNvSpPr>
            <a:spLocks noGrp="1"/>
          </p:cNvSpPr>
          <p:nvPr>
            <p:ph type="title"/>
          </p:nvPr>
        </p:nvSpPr>
        <p:spPr>
          <a:xfrm>
            <a:off x="640080" y="325369"/>
            <a:ext cx="4368602" cy="1956841"/>
          </a:xfrm>
        </p:spPr>
        <p:txBody>
          <a:bodyPr anchor="b">
            <a:normAutofit/>
          </a:bodyPr>
          <a:lstStyle/>
          <a:p>
            <a:r>
              <a:rPr lang="en-US" sz="5400" dirty="0"/>
              <a:t>K-means clustering</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49D54B0-D29B-6FDE-0E8F-8B1B7391BC58}"/>
              </a:ext>
            </a:extLst>
          </p:cNvPr>
          <p:cNvSpPr>
            <a:spLocks noGrp="1"/>
          </p:cNvSpPr>
          <p:nvPr>
            <p:ph idx="1"/>
          </p:nvPr>
        </p:nvSpPr>
        <p:spPr>
          <a:xfrm>
            <a:off x="640080" y="2872899"/>
            <a:ext cx="4243589" cy="3320668"/>
          </a:xfrm>
        </p:spPr>
        <p:txBody>
          <a:bodyPr>
            <a:normAutofit/>
          </a:bodyPr>
          <a:lstStyle/>
          <a:p>
            <a:r>
              <a:rPr lang="en-US" sz="2200" dirty="0"/>
              <a:t>First Iterative Step 2</a:t>
            </a:r>
          </a:p>
          <a:p>
            <a:r>
              <a:rPr lang="en-US" sz="2200" dirty="0"/>
              <a:t>Change the cluster center to the average of the assigned points.</a:t>
            </a:r>
          </a:p>
          <a:p>
            <a:endParaRPr lang="en-US" sz="2200" dirty="0"/>
          </a:p>
        </p:txBody>
      </p:sp>
      <p:pic>
        <p:nvPicPr>
          <p:cNvPr id="5" name="Picture 4">
            <a:extLst>
              <a:ext uri="{FF2B5EF4-FFF2-40B4-BE49-F238E27FC236}">
                <a16:creationId xmlns:a16="http://schemas.microsoft.com/office/drawing/2014/main" id="{0BEF62C2-A79D-86E8-A3CB-B01A5698ADE4}"/>
              </a:ext>
            </a:extLst>
          </p:cNvPr>
          <p:cNvPicPr>
            <a:picLocks noChangeAspect="1"/>
          </p:cNvPicPr>
          <p:nvPr/>
        </p:nvPicPr>
        <p:blipFill rotWithShape="1">
          <a:blip r:embed="rId2"/>
          <a:srcRect l="1452" r="-2"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984791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25B315-675B-4EE0-6BB0-12E03D5E42F6}"/>
              </a:ext>
            </a:extLst>
          </p:cNvPr>
          <p:cNvSpPr>
            <a:spLocks noGrp="1"/>
          </p:cNvSpPr>
          <p:nvPr>
            <p:ph type="title"/>
          </p:nvPr>
        </p:nvSpPr>
        <p:spPr>
          <a:xfrm>
            <a:off x="640080" y="325369"/>
            <a:ext cx="4368602" cy="1956841"/>
          </a:xfrm>
        </p:spPr>
        <p:txBody>
          <a:bodyPr anchor="b">
            <a:normAutofit/>
          </a:bodyPr>
          <a:lstStyle/>
          <a:p>
            <a:r>
              <a:rPr lang="en-US" sz="5400" dirty="0"/>
              <a:t>K-means clustering</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FE648D1-7E4B-E4E0-8F7B-D6A485E0357D}"/>
              </a:ext>
            </a:extLst>
          </p:cNvPr>
          <p:cNvSpPr>
            <a:spLocks noGrp="1"/>
          </p:cNvSpPr>
          <p:nvPr>
            <p:ph idx="1"/>
          </p:nvPr>
        </p:nvSpPr>
        <p:spPr>
          <a:xfrm>
            <a:off x="640080" y="2872899"/>
            <a:ext cx="4243589" cy="3320668"/>
          </a:xfrm>
        </p:spPr>
        <p:txBody>
          <a:bodyPr>
            <a:normAutofit/>
          </a:bodyPr>
          <a:lstStyle/>
          <a:p>
            <a:r>
              <a:rPr lang="en-US" sz="2200" dirty="0"/>
              <a:t>Second iteration Step 1</a:t>
            </a:r>
          </a:p>
          <a:p>
            <a:r>
              <a:rPr lang="en-US" sz="2200" dirty="0"/>
              <a:t>Assign data instances to closest cluster center</a:t>
            </a:r>
          </a:p>
        </p:txBody>
      </p:sp>
      <p:pic>
        <p:nvPicPr>
          <p:cNvPr id="5" name="Picture 4">
            <a:extLst>
              <a:ext uri="{FF2B5EF4-FFF2-40B4-BE49-F238E27FC236}">
                <a16:creationId xmlns:a16="http://schemas.microsoft.com/office/drawing/2014/main" id="{A154787A-A6F2-D032-BF0D-6EE1F54F2997}"/>
              </a:ext>
            </a:extLst>
          </p:cNvPr>
          <p:cNvPicPr>
            <a:picLocks noChangeAspect="1"/>
          </p:cNvPicPr>
          <p:nvPr/>
        </p:nvPicPr>
        <p:blipFill rotWithShape="1">
          <a:blip r:embed="rId2"/>
          <a:srcRect l="449" r="3" b="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33231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457</TotalTime>
  <Words>394</Words>
  <Application>Microsoft Office PowerPoint</Application>
  <PresentationFormat>Widescreen</PresentationFormat>
  <Paragraphs>88</Paragraphs>
  <Slides>17</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Cambria Math</vt:lpstr>
      <vt:lpstr>Times New Roman</vt:lpstr>
      <vt:lpstr>Office Theme</vt:lpstr>
      <vt:lpstr>K-Means</vt:lpstr>
      <vt:lpstr>Machine Learning</vt:lpstr>
      <vt:lpstr>Clustering</vt:lpstr>
      <vt:lpstr>Clustering</vt:lpstr>
      <vt:lpstr>K-Means</vt:lpstr>
      <vt:lpstr>K-means clustering</vt:lpstr>
      <vt:lpstr>K-means clustering</vt:lpstr>
      <vt:lpstr>K-means clustering</vt:lpstr>
      <vt:lpstr>K-means clustering</vt:lpstr>
      <vt:lpstr>K-means clustering</vt:lpstr>
      <vt:lpstr>K-means clustering</vt:lpstr>
      <vt:lpstr>K-means clustering</vt:lpstr>
      <vt:lpstr>PowerPoint Presentation</vt:lpstr>
      <vt:lpstr>Distance</vt:lpstr>
      <vt:lpstr>Quiz</vt:lpstr>
      <vt:lpstr>Discussion</vt:lpstr>
      <vt:lpstr>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K-Means</dc:title>
  <dc:creator>张 琳瑞</dc:creator>
  <cp:lastModifiedBy>Linrui Zhang</cp:lastModifiedBy>
  <cp:revision>10</cp:revision>
  <dcterms:created xsi:type="dcterms:W3CDTF">2022-06-20T20:51:53Z</dcterms:created>
  <dcterms:modified xsi:type="dcterms:W3CDTF">2024-06-05T00:53:20Z</dcterms:modified>
</cp:coreProperties>
</file>